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Helvetica Neue"/>
      <p:regular r:id="rId110"/>
      <p:bold r:id="rId111"/>
      <p:italic r:id="rId112"/>
      <p:boldItalic r:id="rId113"/>
    </p:embeddedFont>
    <p:embeddedFont>
      <p:font typeface="Helvetica Neue Light"/>
      <p:regular r:id="rId114"/>
      <p:bold r:id="rId115"/>
      <p:italic r:id="rId116"/>
      <p:boldItalic r:id="rId117"/>
    </p:embeddedFont>
    <p:embeddedFont>
      <p:font typeface="DM Sans"/>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386">
          <p15:clr>
            <a:srgbClr val="A4A3A4"/>
          </p15:clr>
        </p15:guide>
        <p15:guide id="3" pos="299">
          <p15:clr>
            <a:srgbClr val="9AA0A6"/>
          </p15:clr>
        </p15:guide>
        <p15:guide id="4" orient="horz" pos="28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386"/>
        <p:guide pos="299"/>
        <p:guide pos="28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DMSans-boldItalic.fntdata"/><Relationship Id="rId25" Type="http://schemas.openxmlformats.org/officeDocument/2006/relationships/slide" Target="slides/slide20.xml"/><Relationship Id="rId120"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DMSans-regular.fntdata"/><Relationship Id="rId117" Type="http://schemas.openxmlformats.org/officeDocument/2006/relationships/font" Target="fonts/HelveticaNeueLight-boldItalic.fntdata"/><Relationship Id="rId116" Type="http://schemas.openxmlformats.org/officeDocument/2006/relationships/font" Target="fonts/HelveticaNeueLight-italic.fntdata"/><Relationship Id="rId115" Type="http://schemas.openxmlformats.org/officeDocument/2006/relationships/font" Target="fonts/HelveticaNeueLight-bold.fntdata"/><Relationship Id="rId119" Type="http://schemas.openxmlformats.org/officeDocument/2006/relationships/font" Target="fonts/DMSans-bold.fntdata"/><Relationship Id="rId15" Type="http://schemas.openxmlformats.org/officeDocument/2006/relationships/slide" Target="slides/slide10.xml"/><Relationship Id="rId110" Type="http://schemas.openxmlformats.org/officeDocument/2006/relationships/font" Target="fonts/HelveticaNeue-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Light-regular.fntdata"/><Relationship Id="rId18" Type="http://schemas.openxmlformats.org/officeDocument/2006/relationships/slide" Target="slides/slide13.xml"/><Relationship Id="rId113" Type="http://schemas.openxmlformats.org/officeDocument/2006/relationships/font" Target="fonts/HelveticaNeue-boldItalic.fntdata"/><Relationship Id="rId112" Type="http://schemas.openxmlformats.org/officeDocument/2006/relationships/font" Target="fonts/HelveticaNeue-italic.fntdata"/><Relationship Id="rId111" Type="http://schemas.openxmlformats.org/officeDocument/2006/relationships/font" Target="fonts/HelveticaNeue-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5e54125d-615d-486f-8ec7-346d76b3597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8442fd3d-4e7f-4ee6-a903-9fea10708663"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4422437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4422437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cdaf63b3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2cdaf63b31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ff0b474c9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ff0b474c9c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f0b474c9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ff0b474c9c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f0b474c9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gff0b474c9c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f0b474c9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ff0b474c9c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ff0b474c9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gff0b474c9c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cdaf63b3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2cdaf63b3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cdaf63b3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2cdaf63b31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cdaf63b31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2cdaf63b31_0_9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cdaf63b31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2cdaf63b31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cdaf63b31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2cdaf63b31_0_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cdaf63b31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2cdaf63b31_0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cdaf63b31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2cdaf63b31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cdaf63b31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2cdaf63b31_0_1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cdaf63b31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cdaf63b31_0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cdaf63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2cdaf63b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f82438a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2f82438a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cdaf63b31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2cdaf63b31_0_1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cdaf63b3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cdaf63b3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cdaf63b3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2cdaf63b31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cdaf63b3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2cdaf63b31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cdaf63b3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2cdaf63b31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cdaf63b31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2cdaf63b31_0_1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cdaf63b3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2cdaf63b31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cdaf63b3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2cdaf63b31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cdaf63b31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2cdaf63b31_0_10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f0b474c9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f0b474c9c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cdaf63b31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2cdaf63b31_0_1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cdaf63b31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cdaf63b31_0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cdaf63b31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2cdaf63b31_0_1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cdaf63b3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2cdaf63b31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cdaf63b3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2cdaf63b31_0_1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cdaf63b31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2cdaf63b31_0_1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cdaf63b31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2cdaf63b31_0_1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cdaf63b3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cdaf63b31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cdaf63b31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2cdaf63b31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f82438a5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2f82438a56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cdaf63b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2cdaf63b3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f82438a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2f82438a56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f82438a5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2f82438a56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f82438a5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2f82438a56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cdaf63b3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2cdaf63b31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cdaf63b31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cdaf63b31_0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cdaf63b3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2cdaf63b31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cdaf63b3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2cdaf63b31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dfc59fb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2dfc59fb8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dfc59fb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2dfc59fb8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dfc59fb8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2dfc59fb8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cdaf63b31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cdaf63b31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dfc59fb8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2dfc59fb8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dfc59fb8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2dfc59fb8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dfc59fb8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2dfc59fb8d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dfc59fb8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2dfc59fb8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dfc59fb8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2dfc59fb8d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dfc59fb8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2dfc59fb8d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dfc59fb8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2dfc59fb8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dfc59fb8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2dfc59fb8d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dfc59fb8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dfc59fb8d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dfc59fb8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2dfc59fb8d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136b6d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136b6d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https://create.kahoot.it/details/5e54125d-615d-486f-8ec7-346d76b35978</a:t>
            </a:r>
            <a:r>
              <a:rPr lang="es"/>
              <a:t> </a:t>
            </a:r>
            <a:r>
              <a:rPr lang="es"/>
              <a:t>Profe, debes entrar con la cuenta premium de Coder y compartir el PIN para que los estudiantes puedan jugar.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2dfc59fb8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12dfc59fb8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dfc59fb8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2dfc59fb8d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2dfc59fb8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2dfc59fb8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dfc59fb8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2dfc59fb8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dfc59fb8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2dfc59fb8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2dfc59fb8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2dfc59fb8d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dfc59fb8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12dfc59fb8d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dfc59fb8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2dfc59fb8d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2dfc59fb8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12dfc59fb8d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cdaf63b31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2cdaf63b31_0_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cdaf63b3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2cdaf63b3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cdaf63b31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2cdaf63b31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2cdaf63b31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12cdaf63b31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2cdaf63b3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12cdaf63b31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cdaf63b3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2cdaf63b31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f0b474c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f0b474c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f0b474c9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ff0b474c9c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ff0b474c9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ff0b474c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f0b474c9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f0b474c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DM Sans"/>
                <a:ea typeface="DM Sans"/>
                <a:cs typeface="DM Sans"/>
                <a:sym typeface="DM Sans"/>
                <a:hlinkClick r:id="rId2"/>
              </a:rPr>
              <a:t>https://create.kahoot.it/details/8442fd3d-4e7f-4ee6-a903-9fea10708663</a:t>
            </a:r>
            <a:r>
              <a:rPr lang="es">
                <a:latin typeface="DM Sans"/>
                <a:ea typeface="DM Sans"/>
                <a:cs typeface="DM Sans"/>
                <a:sym typeface="DM Sans"/>
              </a:rPr>
              <a:t> Link de acceso al Kahoot. </a:t>
            </a:r>
            <a:r>
              <a:rPr b="1" lang="es">
                <a:latin typeface="DM Sans"/>
                <a:ea typeface="DM Sans"/>
                <a:cs typeface="DM Sans"/>
                <a:sym typeface="DM Sans"/>
              </a:rPr>
              <a:t>Una vez iniciado el profesor o profesora deberá compartir el PIN de acceso para estudiantes mediante el chat de zoom o de la plataforma.</a:t>
            </a:r>
            <a:endParaRPr b="1">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f0b474c9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ff0b474c9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f0b474c9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ff0b474c9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cdaf63b3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2cdaf63b31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ff0b474c9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ff0b474c9c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f0b474c9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ff0b474c9c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f0b474c9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ff0b474c9c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ff0b474c9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ff0b474c9c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ff0b474c9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ff0b474c9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f0b474c9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ff0b474c9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f0b474c9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ff0b474c9c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ff0b474c9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ff0b474c9c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ff0b474c9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ff0b474c9c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Actividades en clase.</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ff0b474c9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ff0b474c9c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cdaf63b3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2cdaf63b3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ff0b474c9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ff0b474c9c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ff0b474c9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ff0b474c9c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ff0b474c9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ff0b474c9c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f0b474c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ff0b474c9c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ff0b474c9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ff0b474c9c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ff0b474c9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ff0b474c9c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f0b474c9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ff0b474c9c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ff0b474c9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ff0b474c9c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ff0b474c9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ff0b474c9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ff0b474c9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ff0b474c9c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spacy.io/usage/visualizers" TargetMode="External"/><Relationship Id="rId4" Type="http://schemas.openxmlformats.org/officeDocument/2006/relationships/image" Target="../media/image28.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slide" Target="/ppt/slides/slide78.xml"/><Relationship Id="rId6" Type="http://schemas.openxmlformats.org/officeDocument/2006/relationships/slide" Target="/ppt/slides/slide93.xml"/><Relationship Id="rId7" Type="http://schemas.openxmlformats.org/officeDocument/2006/relationships/slide" Target="/ppt/slides/slide7.xml"/><Relationship Id="rId8" Type="http://schemas.openxmlformats.org/officeDocument/2006/relationships/slide" Target="/ppt/slides/slide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63.png"/><Relationship Id="rId5"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8.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72.png"/><Relationship Id="rId4" Type="http://schemas.openxmlformats.org/officeDocument/2006/relationships/image" Target="../media/image6.png"/><Relationship Id="rId5" Type="http://schemas.openxmlformats.org/officeDocument/2006/relationships/hyperlink" Target="https://www.kaggle.com/datasets/arkhoshghalb/twitter-sentiment-analysis-hatred-speech?select=train.csv" TargetMode="External"/><Relationship Id="rId6"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1.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9.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81.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1.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72.png"/><Relationship Id="rId4" Type="http://schemas.openxmlformats.org/officeDocument/2006/relationships/image" Target="../media/image6.png"/><Relationship Id="rId5"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72.png"/><Relationship Id="rId4" Type="http://schemas.openxmlformats.org/officeDocument/2006/relationships/image" Target="../media/image6.png"/><Relationship Id="rId5"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78.png"/><Relationship Id="rId6" Type="http://schemas.openxmlformats.org/officeDocument/2006/relationships/hyperlink" Target="https://plataforma.coderhouse.com/empleo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88.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88.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85.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85.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85.png"/><Relationship Id="rId4" Type="http://schemas.openxmlformats.org/officeDocument/2006/relationships/image" Target="../media/image91.png"/><Relationship Id="rId5" Type="http://schemas.openxmlformats.org/officeDocument/2006/relationships/hyperlink" Target="https://github.com/dfbustosus/Proyectos_DS/tree/main/Coder_2021/IBM%20HR%20EMPLOYEE%20ATTRITION" TargetMode="External"/><Relationship Id="rId6" Type="http://schemas.openxmlformats.org/officeDocument/2006/relationships/hyperlink" Target="https://drive.google.com/file/d/1HUdGGFwkIf5_2GxfPmyNJbLVGVq3vnoK/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2" name="Google Shape;82;p2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3" name="Google Shape;83;p2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175" name="Google Shape;175;p3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3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35"/>
          <p:cNvSpPr txBox="1"/>
          <p:nvPr/>
        </p:nvSpPr>
        <p:spPr>
          <a:xfrm>
            <a:off x="626075" y="1068300"/>
            <a:ext cx="79239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Está escrito en Cython y está diseñado para construir sistemas de extracción de información o comprensión del lenguaje natural. También está diseñado para uso en producción y proporciona una API concisa y fácil de usar.</a:t>
            </a:r>
            <a:endParaRPr sz="1350">
              <a:solidFill>
                <a:schemeClr val="dk1"/>
              </a:solidFill>
              <a:highlight>
                <a:schemeClr val="lt1"/>
              </a:highlight>
              <a:latin typeface="DM Sans"/>
              <a:ea typeface="DM Sans"/>
              <a:cs typeface="DM Sans"/>
              <a:sym typeface="DM Sans"/>
            </a:endParaRPr>
          </a:p>
        </p:txBody>
      </p:sp>
      <p:pic>
        <p:nvPicPr>
          <p:cNvPr id="178" name="Google Shape;178;p3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9" name="Google Shape;179;p35"/>
          <p:cNvPicPr preferRelativeResize="0"/>
          <p:nvPr/>
        </p:nvPicPr>
        <p:blipFill>
          <a:blip r:embed="rId4">
            <a:alphaModFix/>
          </a:blip>
          <a:stretch>
            <a:fillRect/>
          </a:stretch>
        </p:blipFill>
        <p:spPr>
          <a:xfrm>
            <a:off x="2272925" y="2377300"/>
            <a:ext cx="4541925" cy="2024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056" name="Google Shape;1056;p127"/>
          <p:cNvSpPr txBox="1"/>
          <p:nvPr/>
        </p:nvSpPr>
        <p:spPr>
          <a:xfrm>
            <a:off x="2109143" y="2090988"/>
            <a:ext cx="4925700" cy="72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Proyecto final</a:t>
            </a:r>
            <a:endParaRPr sz="1350">
              <a:solidFill>
                <a:schemeClr val="lt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2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129"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Procesamiento con spaCY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1) </a:t>
            </a:r>
            <a:r>
              <a:rPr b="1" lang="es" sz="4000">
                <a:solidFill>
                  <a:schemeClr val="dk1"/>
                </a:solidFill>
                <a:latin typeface="DM Sans"/>
                <a:ea typeface="DM Sans"/>
                <a:cs typeface="DM Sans"/>
                <a:sym typeface="DM Sans"/>
              </a:rPr>
              <a:t>Creación de modelo de procesamiento</a:t>
            </a:r>
            <a:endParaRPr b="1" i="0" sz="4000" u="none" cap="none" strike="noStrike">
              <a:solidFill>
                <a:schemeClr val="dk1"/>
              </a:solidFill>
              <a:latin typeface="DM Sans"/>
              <a:ea typeface="DM Sans"/>
              <a:cs typeface="DM Sans"/>
              <a:sym typeface="DM Sans"/>
            </a:endParaRPr>
          </a:p>
        </p:txBody>
      </p:sp>
      <p:sp>
        <p:nvSpPr>
          <p:cNvPr id="190" name="Google Shape;190;p3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p3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2" name="Google Shape;192;p37"/>
          <p:cNvSpPr txBox="1"/>
          <p:nvPr/>
        </p:nvSpPr>
        <p:spPr>
          <a:xfrm>
            <a:off x="558825" y="1761000"/>
            <a:ext cx="4517400" cy="239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Con spaCY es posible la </a:t>
            </a:r>
            <a:r>
              <a:rPr lang="es" sz="1350">
                <a:solidFill>
                  <a:schemeClr val="dk1"/>
                </a:solidFill>
                <a:highlight>
                  <a:schemeClr val="lt1"/>
                </a:highlight>
                <a:latin typeface="DM Sans"/>
                <a:ea typeface="DM Sans"/>
                <a:cs typeface="DM Sans"/>
                <a:sym typeface="DM Sans"/>
              </a:rPr>
              <a:t>creación</a:t>
            </a:r>
            <a:r>
              <a:rPr lang="es" sz="1350">
                <a:solidFill>
                  <a:schemeClr val="dk1"/>
                </a:solidFill>
                <a:highlight>
                  <a:schemeClr val="lt1"/>
                </a:highlight>
                <a:latin typeface="DM Sans"/>
                <a:ea typeface="DM Sans"/>
                <a:cs typeface="DM Sans"/>
                <a:sym typeface="DM Sans"/>
              </a:rPr>
              <a:t> de modelos </a:t>
            </a:r>
            <a:r>
              <a:rPr lang="es" sz="1350">
                <a:solidFill>
                  <a:schemeClr val="dk1"/>
                </a:solidFill>
                <a:highlight>
                  <a:schemeClr val="lt1"/>
                </a:highlight>
                <a:latin typeface="DM Sans"/>
                <a:ea typeface="DM Sans"/>
                <a:cs typeface="DM Sans"/>
                <a:sym typeface="DM Sans"/>
              </a:rPr>
              <a:t>pre entrenados</a:t>
            </a:r>
            <a:r>
              <a:rPr lang="es" sz="1350">
                <a:solidFill>
                  <a:schemeClr val="dk1"/>
                </a:solidFill>
                <a:highlight>
                  <a:schemeClr val="lt1"/>
                </a:highlight>
                <a:latin typeface="DM Sans"/>
                <a:ea typeface="DM Sans"/>
                <a:cs typeface="DM Sans"/>
                <a:sym typeface="DM Sans"/>
              </a:rPr>
              <a:t> para diversos lenguajes (e.g español, inglés, italiano, francés, entre otros)</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El modelo de español tiene cerca de 500000 keys con 20000 vectores únicos (300 dimensiones) con componentes como: parser, tok2vec, morphologizer, senter, lemmatizer entre otros.</a:t>
            </a:r>
            <a:endParaRPr sz="1350">
              <a:solidFill>
                <a:schemeClr val="dk1"/>
              </a:solidFill>
              <a:highlight>
                <a:schemeClr val="lt1"/>
              </a:highlight>
              <a:latin typeface="DM Sans"/>
              <a:ea typeface="DM Sans"/>
              <a:cs typeface="DM Sans"/>
              <a:sym typeface="DM Sans"/>
            </a:endParaRPr>
          </a:p>
        </p:txBody>
      </p:sp>
      <p:pic>
        <p:nvPicPr>
          <p:cNvPr id="193" name="Google Shape;193;p37"/>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194" name="Google Shape;194;p37"/>
          <p:cNvSpPr txBox="1"/>
          <p:nvPr/>
        </p:nvSpPr>
        <p:spPr>
          <a:xfrm>
            <a:off x="5326400" y="1389075"/>
            <a:ext cx="2856000" cy="18240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re</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string</a:t>
            </a:r>
            <a:endParaRPr sz="1200">
              <a:solidFill>
                <a:srgbClr val="0000FF"/>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0000FF"/>
                </a:solidFill>
                <a:highlight>
                  <a:srgbClr val="FFFFFE"/>
                </a:highlight>
                <a:latin typeface="Courier New"/>
                <a:ea typeface="Courier New"/>
                <a:cs typeface="Courier New"/>
                <a:sym typeface="Courier New"/>
              </a:rPr>
              <a:t>!</a:t>
            </a:r>
            <a:r>
              <a:rPr lang="es" sz="1200">
                <a:solidFill>
                  <a:schemeClr val="dk1"/>
                </a:solidFill>
                <a:highlight>
                  <a:srgbClr val="FFFFFE"/>
                </a:highlight>
                <a:latin typeface="Courier New"/>
                <a:ea typeface="Courier New"/>
                <a:cs typeface="Courier New"/>
                <a:sym typeface="Courier New"/>
              </a:rPr>
              <a:t>python -m spacy download es_core_news_md</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spacy</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es_core_news_md</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nlp = es_core_news_md.load()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8"/>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2) Detección de oraciones</a:t>
            </a:r>
            <a:endParaRPr b="1" i="0" sz="4000" u="none" cap="none" strike="noStrike">
              <a:solidFill>
                <a:schemeClr val="dk1"/>
              </a:solidFill>
              <a:latin typeface="DM Sans"/>
              <a:ea typeface="DM Sans"/>
              <a:cs typeface="DM Sans"/>
              <a:sym typeface="DM Sans"/>
            </a:endParaRPr>
          </a:p>
        </p:txBody>
      </p:sp>
      <p:sp>
        <p:nvSpPr>
          <p:cNvPr id="200" name="Google Shape;200;p3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3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2" name="Google Shape;202;p38"/>
          <p:cNvSpPr txBox="1"/>
          <p:nvPr/>
        </p:nvSpPr>
        <p:spPr>
          <a:xfrm>
            <a:off x="626075" y="1557075"/>
            <a:ext cx="4517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La detección de oraciones es el proceso de localizar el comienzo y el final de las oraciones en un texto determinado. Esto le permite dividir un texto en unidades lingüísticamente significativas. Utilizará estas unidades cuando esté procesando su texto para realizar tareas como el etiquetado de parte del discurso y la extracción de entidades.</a:t>
            </a:r>
            <a:endParaRPr sz="1350">
              <a:solidFill>
                <a:schemeClr val="dk1"/>
              </a:solidFill>
              <a:highlight>
                <a:schemeClr val="lt1"/>
              </a:highlight>
              <a:latin typeface="DM Sans"/>
              <a:ea typeface="DM Sans"/>
              <a:cs typeface="DM Sans"/>
              <a:sym typeface="DM Sans"/>
            </a:endParaRPr>
          </a:p>
        </p:txBody>
      </p:sp>
      <p:pic>
        <p:nvPicPr>
          <p:cNvPr id="203" name="Google Shape;203;p38"/>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04" name="Google Shape;204;p38"/>
          <p:cNvSpPr txBox="1"/>
          <p:nvPr/>
        </p:nvSpPr>
        <p:spPr>
          <a:xfrm>
            <a:off x="5289625" y="1170375"/>
            <a:ext cx="3052200" cy="30360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text=(</a:t>
            </a:r>
            <a:r>
              <a:rPr lang="es" sz="1200">
                <a:solidFill>
                  <a:srgbClr val="A31515"/>
                </a:solidFill>
                <a:highlight>
                  <a:srgbClr val="FFFFFE"/>
                </a:highlight>
                <a:latin typeface="Courier New"/>
                <a:ea typeface="Courier New"/>
                <a:cs typeface="Courier New"/>
                <a:sym typeface="Courier New"/>
              </a:rPr>
              <a:t>'Gus es un desarrollador en Python actualmente trabajando para una </a:t>
            </a:r>
            <a:r>
              <a:rPr lang="es" sz="1200">
                <a:solidFill>
                  <a:srgbClr val="A31515"/>
                </a:solidFill>
                <a:highlight>
                  <a:srgbClr val="FFFFFE"/>
                </a:highlight>
                <a:latin typeface="Courier New"/>
                <a:ea typeface="Courier New"/>
                <a:cs typeface="Courier New"/>
                <a:sym typeface="Courier New"/>
              </a:rPr>
              <a:t>compañía</a:t>
            </a:r>
            <a:r>
              <a:rPr lang="es" sz="1200">
                <a:solidFill>
                  <a:srgbClr val="A31515"/>
                </a:solidFill>
                <a:highlight>
                  <a:srgbClr val="FFFFFE"/>
                </a:highlight>
                <a:latin typeface="Courier New"/>
                <a:ea typeface="Courier New"/>
                <a:cs typeface="Courier New"/>
                <a:sym typeface="Courier New"/>
              </a:rPr>
              <a:t> Fintech en Londres Inglaterra. Se encuentra interesado en aprender NLP.'</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t=nlp(text)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oraciones= </a:t>
            </a:r>
            <a:r>
              <a:rPr lang="es" sz="1200">
                <a:solidFill>
                  <a:srgbClr val="267F99"/>
                </a:solidFill>
                <a:highlight>
                  <a:srgbClr val="FFFFFE"/>
                </a:highlight>
                <a:latin typeface="Courier New"/>
                <a:ea typeface="Courier New"/>
                <a:cs typeface="Courier New"/>
                <a:sym typeface="Courier New"/>
              </a:rPr>
              <a:t>list</a:t>
            </a:r>
            <a:r>
              <a:rPr lang="es" sz="1200">
                <a:solidFill>
                  <a:schemeClr val="dk1"/>
                </a:solidFill>
                <a:highlight>
                  <a:srgbClr val="FFFFFE"/>
                </a:highlight>
                <a:latin typeface="Courier New"/>
                <a:ea typeface="Courier New"/>
                <a:cs typeface="Courier New"/>
                <a:sym typeface="Courier New"/>
              </a:rPr>
              <a:t>(t.sents)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a:t>
            </a:r>
            <a:r>
              <a:rPr lang="es" sz="1200">
                <a:solidFill>
                  <a:srgbClr val="795E26"/>
                </a:solidFill>
                <a:highlight>
                  <a:srgbClr val="FFFFFE"/>
                </a:highlight>
                <a:latin typeface="Courier New"/>
                <a:ea typeface="Courier New"/>
                <a:cs typeface="Courier New"/>
                <a:sym typeface="Courier New"/>
              </a:rPr>
              <a:t>len</a:t>
            </a:r>
            <a:r>
              <a:rPr lang="es" sz="1200">
                <a:solidFill>
                  <a:schemeClr val="dk1"/>
                </a:solidFill>
                <a:highlight>
                  <a:srgbClr val="FFFFFE"/>
                </a:highlight>
                <a:latin typeface="Courier New"/>
                <a:ea typeface="Courier New"/>
                <a:cs typeface="Courier New"/>
                <a:sym typeface="Courier New"/>
              </a:rPr>
              <a:t>(oraciones))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x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oraciones: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(x)</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3</a:t>
            </a:r>
            <a:r>
              <a:rPr b="1" lang="es" sz="4000">
                <a:solidFill>
                  <a:schemeClr val="dk1"/>
                </a:solidFill>
                <a:latin typeface="DM Sans"/>
                <a:ea typeface="DM Sans"/>
                <a:cs typeface="DM Sans"/>
                <a:sym typeface="DM Sans"/>
              </a:rPr>
              <a:t>) Tokenización</a:t>
            </a:r>
            <a:endParaRPr b="1" i="0" sz="4000" u="none" cap="none" strike="noStrike">
              <a:solidFill>
                <a:schemeClr val="dk1"/>
              </a:solidFill>
              <a:latin typeface="DM Sans"/>
              <a:ea typeface="DM Sans"/>
              <a:cs typeface="DM Sans"/>
              <a:sym typeface="DM Sans"/>
            </a:endParaRPr>
          </a:p>
        </p:txBody>
      </p:sp>
      <p:sp>
        <p:nvSpPr>
          <p:cNvPr id="210" name="Google Shape;210;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 name="Google Shape;211;p3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p39"/>
          <p:cNvSpPr txBox="1"/>
          <p:nvPr/>
        </p:nvSpPr>
        <p:spPr>
          <a:xfrm>
            <a:off x="626075" y="1566225"/>
            <a:ext cx="4517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La tokenización es el siguiente paso después de la detección de oraciones. Permite identificar las unidades básicas en el texto. Estas unidades básicas se denominan tokens. La tokenización es útil porque divide un texto en unidades significativas. Estas unidades se utilizan para análisis posteriores, como parte del etiquetado de voz.</a:t>
            </a:r>
            <a:endParaRPr sz="1350">
              <a:solidFill>
                <a:schemeClr val="dk1"/>
              </a:solidFill>
              <a:highlight>
                <a:schemeClr val="lt1"/>
              </a:highlight>
              <a:latin typeface="DM Sans"/>
              <a:ea typeface="DM Sans"/>
              <a:cs typeface="DM Sans"/>
              <a:sym typeface="DM Sans"/>
            </a:endParaRPr>
          </a:p>
        </p:txBody>
      </p:sp>
      <p:pic>
        <p:nvPicPr>
          <p:cNvPr id="213" name="Google Shape;213;p39"/>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14" name="Google Shape;214;p39"/>
          <p:cNvSpPr txBox="1"/>
          <p:nvPr/>
        </p:nvSpPr>
        <p:spPr>
          <a:xfrm>
            <a:off x="5289625" y="1170375"/>
            <a:ext cx="3052200" cy="27936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text=(</a:t>
            </a:r>
            <a:r>
              <a:rPr lang="es" sz="1200">
                <a:solidFill>
                  <a:srgbClr val="A31515"/>
                </a:solidFill>
                <a:highlight>
                  <a:srgbClr val="FFFFFE"/>
                </a:highlight>
                <a:latin typeface="Courier New"/>
                <a:ea typeface="Courier New"/>
                <a:cs typeface="Courier New"/>
                <a:sym typeface="Courier New"/>
              </a:rPr>
              <a:t>'Gus es un desarrollador en Python actualmente trabajando para una compañia Fintech en Londres Inglaterra. Se encuentra interesado en aprender NLP.'</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t=nlp(text)</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(token, token.idx)</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3) Tokenización</a:t>
            </a:r>
            <a:endParaRPr b="1" i="0" sz="4000" u="none" cap="none" strike="noStrike">
              <a:solidFill>
                <a:schemeClr val="dk1"/>
              </a:solidFill>
              <a:latin typeface="DM Sans"/>
              <a:ea typeface="DM Sans"/>
              <a:cs typeface="DM Sans"/>
              <a:sym typeface="DM Sans"/>
            </a:endParaRPr>
          </a:p>
        </p:txBody>
      </p:sp>
      <p:sp>
        <p:nvSpPr>
          <p:cNvPr id="220" name="Google Shape;220;p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1" name="Google Shape;221;p4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2" name="Google Shape;222;p40"/>
          <p:cNvSpPr txBox="1"/>
          <p:nvPr/>
        </p:nvSpPr>
        <p:spPr>
          <a:xfrm>
            <a:off x="626075" y="1512075"/>
            <a:ext cx="4517400" cy="239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Además es posible obtener diferentes </a:t>
            </a:r>
            <a:r>
              <a:rPr lang="es" sz="1350">
                <a:solidFill>
                  <a:schemeClr val="dk1"/>
                </a:solidFill>
                <a:highlight>
                  <a:schemeClr val="lt1"/>
                </a:highlight>
                <a:latin typeface="DM Sans"/>
                <a:ea typeface="DM Sans"/>
                <a:cs typeface="DM Sans"/>
                <a:sym typeface="DM Sans"/>
              </a:rPr>
              <a:t>atributos</a:t>
            </a:r>
            <a:r>
              <a:rPr lang="es" sz="1350">
                <a:solidFill>
                  <a:schemeClr val="dk1"/>
                </a:solidFill>
                <a:highlight>
                  <a:schemeClr val="lt1"/>
                </a:highlight>
                <a:latin typeface="DM Sans"/>
                <a:ea typeface="DM Sans"/>
                <a:cs typeface="DM Sans"/>
                <a:sym typeface="DM Sans"/>
              </a:rPr>
              <a:t> de los tokens generados en el proceso como: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100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is_alpha: detecta si es </a:t>
            </a:r>
            <a:r>
              <a:rPr lang="es" sz="1350">
                <a:solidFill>
                  <a:schemeClr val="dk1"/>
                </a:solidFill>
                <a:highlight>
                  <a:schemeClr val="lt1"/>
                </a:highlight>
                <a:latin typeface="DM Sans"/>
                <a:ea typeface="DM Sans"/>
                <a:cs typeface="DM Sans"/>
                <a:sym typeface="DM Sans"/>
              </a:rPr>
              <a:t>alfanumérico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is_punct: detecta si es un signo de puntuación</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is_space: detecta si es un espacio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shape_: detecta el shape</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is_stop: verifica si es stopword</a:t>
            </a:r>
            <a:endParaRPr sz="1350">
              <a:solidFill>
                <a:schemeClr val="dk1"/>
              </a:solidFill>
              <a:highlight>
                <a:schemeClr val="lt1"/>
              </a:highlight>
              <a:latin typeface="DM Sans"/>
              <a:ea typeface="DM Sans"/>
              <a:cs typeface="DM Sans"/>
              <a:sym typeface="DM Sans"/>
            </a:endParaRPr>
          </a:p>
        </p:txBody>
      </p:sp>
      <p:pic>
        <p:nvPicPr>
          <p:cNvPr id="223" name="Google Shape;223;p40"/>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24" name="Google Shape;224;p40"/>
          <p:cNvSpPr txBox="1"/>
          <p:nvPr/>
        </p:nvSpPr>
        <p:spPr>
          <a:xfrm>
            <a:off x="5289625" y="1170375"/>
            <a:ext cx="3052200" cy="20664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(token, token.idx, token.text_with_ws,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token.is_alpha, token.is_punct, token.is_space,</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token.shape_, token.is_stop)</a:t>
            </a:r>
            <a:endParaRPr sz="1200">
              <a:solidFill>
                <a:srgbClr val="AF00DB"/>
              </a:solidFill>
              <a:highlight>
                <a:srgbClr val="FFFFFE"/>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4</a:t>
            </a:r>
            <a:r>
              <a:rPr b="1" lang="es" sz="4000">
                <a:solidFill>
                  <a:schemeClr val="dk1"/>
                </a:solidFill>
                <a:latin typeface="DM Sans"/>
                <a:ea typeface="DM Sans"/>
                <a:cs typeface="DM Sans"/>
                <a:sym typeface="DM Sans"/>
              </a:rPr>
              <a:t>) Uso de Stopwords</a:t>
            </a:r>
            <a:endParaRPr b="1" i="0" sz="4000" u="none" cap="none" strike="noStrike">
              <a:solidFill>
                <a:schemeClr val="dk1"/>
              </a:solidFill>
              <a:latin typeface="DM Sans"/>
              <a:ea typeface="DM Sans"/>
              <a:cs typeface="DM Sans"/>
              <a:sym typeface="DM Sans"/>
            </a:endParaRPr>
          </a:p>
        </p:txBody>
      </p:sp>
      <p:sp>
        <p:nvSpPr>
          <p:cNvPr id="230" name="Google Shape;230;p4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1" name="Google Shape;231;p4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2" name="Google Shape;232;p41"/>
          <p:cNvSpPr txBox="1"/>
          <p:nvPr/>
        </p:nvSpPr>
        <p:spPr>
          <a:xfrm>
            <a:off x="612625" y="1557075"/>
            <a:ext cx="4517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Las </a:t>
            </a:r>
            <a:r>
              <a:rPr b="1" lang="es" sz="1350">
                <a:solidFill>
                  <a:schemeClr val="dk1"/>
                </a:solidFill>
                <a:highlight>
                  <a:schemeClr val="lt1"/>
                </a:highlight>
                <a:latin typeface="DM Sans"/>
                <a:ea typeface="DM Sans"/>
                <a:cs typeface="DM Sans"/>
                <a:sym typeface="DM Sans"/>
              </a:rPr>
              <a:t>stopwords</a:t>
            </a:r>
            <a:r>
              <a:rPr lang="es" sz="1350">
                <a:solidFill>
                  <a:schemeClr val="dk1"/>
                </a:solidFill>
                <a:highlight>
                  <a:schemeClr val="lt1"/>
                </a:highlight>
                <a:latin typeface="DM Sans"/>
                <a:ea typeface="DM Sans"/>
                <a:cs typeface="DM Sans"/>
                <a:sym typeface="DM Sans"/>
              </a:rPr>
              <a:t> son las palabras más comunes en cualquier idioma. En el idioma español, algunos ejemplos de palabras vacías son el, ellos, o, tú entre otras. La mayoría de las oraciones deben contener stopwords para que sean oraciones completas que tengan sentido. Sin embargo las podemos remover y encontrar por medio de spaCY</a:t>
            </a:r>
            <a:endParaRPr sz="1350">
              <a:solidFill>
                <a:schemeClr val="dk1"/>
              </a:solidFill>
              <a:highlight>
                <a:schemeClr val="lt1"/>
              </a:highlight>
              <a:latin typeface="DM Sans"/>
              <a:ea typeface="DM Sans"/>
              <a:cs typeface="DM Sans"/>
              <a:sym typeface="DM Sans"/>
            </a:endParaRPr>
          </a:p>
        </p:txBody>
      </p:sp>
      <p:pic>
        <p:nvPicPr>
          <p:cNvPr id="233" name="Google Shape;233;p41"/>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34" name="Google Shape;234;p41"/>
          <p:cNvSpPr txBox="1"/>
          <p:nvPr/>
        </p:nvSpPr>
        <p:spPr>
          <a:xfrm>
            <a:off x="5289625" y="1170375"/>
            <a:ext cx="3052200" cy="30360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spacy</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spacy_stopwords = spacy.lang.es.stop_words.STOP_WORDS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a:t>
            </a:r>
            <a:r>
              <a:rPr lang="es" sz="1200">
                <a:solidFill>
                  <a:srgbClr val="795E26"/>
                </a:solidFill>
                <a:highlight>
                  <a:srgbClr val="FFFFFE"/>
                </a:highlight>
                <a:latin typeface="Courier New"/>
                <a:ea typeface="Courier New"/>
                <a:cs typeface="Courier New"/>
                <a:sym typeface="Courier New"/>
              </a:rPr>
              <a:t>len</a:t>
            </a:r>
            <a:r>
              <a:rPr lang="es" sz="1200">
                <a:solidFill>
                  <a:schemeClr val="dk1"/>
                </a:solidFill>
                <a:highlight>
                  <a:srgbClr val="FFFFFE"/>
                </a:highlight>
                <a:latin typeface="Courier New"/>
                <a:ea typeface="Courier New"/>
                <a:cs typeface="Courier New"/>
                <a:sym typeface="Courier New"/>
              </a:rPr>
              <a:t>(spacy_stopwords))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stop_word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a:t>
            </a:r>
            <a:r>
              <a:rPr lang="es" sz="1200">
                <a:solidFill>
                  <a:srgbClr val="267F99"/>
                </a:solidFill>
                <a:highlight>
                  <a:srgbClr val="FFFFFE"/>
                </a:highlight>
                <a:latin typeface="Courier New"/>
                <a:ea typeface="Courier New"/>
                <a:cs typeface="Courier New"/>
                <a:sym typeface="Courier New"/>
              </a:rPr>
              <a:t>list</a:t>
            </a:r>
            <a:r>
              <a:rPr lang="es" sz="1200">
                <a:solidFill>
                  <a:schemeClr val="dk1"/>
                </a:solidFill>
                <a:highlight>
                  <a:srgbClr val="FFFFFE"/>
                </a:highlight>
                <a:latin typeface="Courier New"/>
                <a:ea typeface="Courier New"/>
                <a:cs typeface="Courier New"/>
                <a:sym typeface="Courier New"/>
              </a:rPr>
              <a:t>(spacy_stopwords)[:</a:t>
            </a:r>
            <a:r>
              <a:rPr lang="es" sz="1200">
                <a:solidFill>
                  <a:srgbClr val="09885A"/>
                </a:solidFill>
                <a:highlight>
                  <a:srgbClr val="FFFFFE"/>
                </a:highlight>
                <a:latin typeface="Courier New"/>
                <a:ea typeface="Courier New"/>
                <a:cs typeface="Courier New"/>
                <a:sym typeface="Courier New"/>
              </a:rPr>
              <a:t>10</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(stop_word)</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AF00DB"/>
                </a:solidFill>
                <a:highlight>
                  <a:srgbClr val="FFFFFE"/>
                </a:highlight>
                <a:latin typeface="Courier New"/>
                <a:ea typeface="Courier New"/>
                <a:cs typeface="Courier New"/>
                <a:sym typeface="Courier New"/>
              </a:rPr>
              <a:t>if</a:t>
            </a:r>
            <a:r>
              <a:rPr lang="es" sz="1200">
                <a:solidFill>
                  <a:schemeClr val="dk1"/>
                </a:solidFill>
                <a:highlight>
                  <a:srgbClr val="FFFFFE"/>
                </a:highlight>
                <a:latin typeface="Courier New"/>
                <a:ea typeface="Courier New"/>
                <a:cs typeface="Courier New"/>
                <a:sym typeface="Courier New"/>
              </a:rPr>
              <a:t> </a:t>
            </a:r>
            <a:r>
              <a:rPr lang="es" sz="1200">
                <a:solidFill>
                  <a:srgbClr val="0000FF"/>
                </a:solidFill>
                <a:highlight>
                  <a:srgbClr val="FFFFFE"/>
                </a:highlight>
                <a:latin typeface="Courier New"/>
                <a:ea typeface="Courier New"/>
                <a:cs typeface="Courier New"/>
                <a:sym typeface="Courier New"/>
              </a:rPr>
              <a:t>not</a:t>
            </a:r>
            <a:r>
              <a:rPr lang="es" sz="1200">
                <a:solidFill>
                  <a:schemeClr val="dk1"/>
                </a:solidFill>
                <a:highlight>
                  <a:srgbClr val="FFFFFE"/>
                </a:highlight>
                <a:latin typeface="Courier New"/>
                <a:ea typeface="Courier New"/>
                <a:cs typeface="Courier New"/>
                <a:sym typeface="Courier New"/>
              </a:rPr>
              <a:t> token.is_stop:</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(token)</a:t>
            </a:r>
            <a:endParaRPr sz="1200">
              <a:solidFill>
                <a:srgbClr val="AF00DB"/>
              </a:solidFill>
              <a:highlight>
                <a:srgbClr val="FFFFFE"/>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a:t>
            </a:r>
            <a:r>
              <a:rPr b="1" lang="es" sz="4000">
                <a:solidFill>
                  <a:schemeClr val="dk1"/>
                </a:solidFill>
                <a:latin typeface="DM Sans"/>
                <a:ea typeface="DM Sans"/>
                <a:cs typeface="DM Sans"/>
                <a:sym typeface="DM Sans"/>
              </a:rPr>
              <a:t>) Lematización</a:t>
            </a:r>
            <a:endParaRPr b="1" i="0" sz="4000" u="none" cap="none" strike="noStrike">
              <a:solidFill>
                <a:schemeClr val="dk1"/>
              </a:solidFill>
              <a:latin typeface="DM Sans"/>
              <a:ea typeface="DM Sans"/>
              <a:cs typeface="DM Sans"/>
              <a:sym typeface="DM Sans"/>
            </a:endParaRPr>
          </a:p>
        </p:txBody>
      </p:sp>
      <p:sp>
        <p:nvSpPr>
          <p:cNvPr id="240" name="Google Shape;240;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1" name="Google Shape;241;p4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2" name="Google Shape;242;p42"/>
          <p:cNvSpPr txBox="1"/>
          <p:nvPr/>
        </p:nvSpPr>
        <p:spPr>
          <a:xfrm>
            <a:off x="605925" y="1296900"/>
            <a:ext cx="4517400" cy="1950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Recordemos que la </a:t>
            </a:r>
            <a:r>
              <a:rPr b="1" lang="es" sz="1350">
                <a:solidFill>
                  <a:schemeClr val="dk1"/>
                </a:solidFill>
                <a:highlight>
                  <a:schemeClr val="lt1"/>
                </a:highlight>
                <a:latin typeface="DM Sans"/>
                <a:ea typeface="DM Sans"/>
                <a:cs typeface="DM Sans"/>
                <a:sym typeface="DM Sans"/>
              </a:rPr>
              <a:t>lematización</a:t>
            </a:r>
            <a:r>
              <a:rPr lang="es" sz="1350">
                <a:solidFill>
                  <a:schemeClr val="dk1"/>
                </a:solidFill>
                <a:highlight>
                  <a:schemeClr val="lt1"/>
                </a:highlight>
                <a:latin typeface="DM Sans"/>
                <a:ea typeface="DM Sans"/>
                <a:cs typeface="DM Sans"/>
                <a:sym typeface="DM Sans"/>
              </a:rPr>
              <a:t> es el proceso de reducir las formas flexionadas de una palabra y, al mismo tiempo, garantizar que la forma reducida pertenezca al idioma. Esta forma reducida o raíz de la palabra se llama lema y permite comprender de manera </a:t>
            </a:r>
            <a:r>
              <a:rPr lang="es" sz="1350">
                <a:solidFill>
                  <a:schemeClr val="dk1"/>
                </a:solidFill>
                <a:highlight>
                  <a:schemeClr val="lt1"/>
                </a:highlight>
                <a:latin typeface="DM Sans"/>
                <a:ea typeface="DM Sans"/>
                <a:cs typeface="DM Sans"/>
                <a:sym typeface="DM Sans"/>
              </a:rPr>
              <a:t>esencial</a:t>
            </a:r>
            <a:r>
              <a:rPr lang="es" sz="1350">
                <a:solidFill>
                  <a:schemeClr val="dk1"/>
                </a:solidFill>
                <a:highlight>
                  <a:schemeClr val="lt1"/>
                </a:highlight>
                <a:latin typeface="DM Sans"/>
                <a:ea typeface="DM Sans"/>
                <a:cs typeface="DM Sans"/>
                <a:sym typeface="DM Sans"/>
              </a:rPr>
              <a:t> el sentido de cada palabra</a:t>
            </a:r>
            <a:endParaRPr sz="1350">
              <a:solidFill>
                <a:schemeClr val="dk1"/>
              </a:solidFill>
              <a:highlight>
                <a:schemeClr val="lt1"/>
              </a:highlight>
              <a:latin typeface="DM Sans"/>
              <a:ea typeface="DM Sans"/>
              <a:cs typeface="DM Sans"/>
              <a:sym typeface="DM Sans"/>
            </a:endParaRPr>
          </a:p>
        </p:txBody>
      </p:sp>
      <p:pic>
        <p:nvPicPr>
          <p:cNvPr id="243" name="Google Shape;243;p42"/>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44" name="Google Shape;244;p42"/>
          <p:cNvSpPr txBox="1"/>
          <p:nvPr/>
        </p:nvSpPr>
        <p:spPr>
          <a:xfrm>
            <a:off x="5289625" y="1170375"/>
            <a:ext cx="3052200" cy="23088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spacy</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spacy_stopwords = spacy.lang.es.stop_words.STOP_WORDS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(token, </a:t>
            </a:r>
            <a:r>
              <a:rPr lang="es" sz="1200">
                <a:solidFill>
                  <a:srgbClr val="A31515"/>
                </a:solidFill>
                <a:highlight>
                  <a:srgbClr val="FFFFFE"/>
                </a:highlight>
                <a:latin typeface="Courier New"/>
                <a:ea typeface="Courier New"/>
                <a:cs typeface="Courier New"/>
                <a:sym typeface="Courier New"/>
              </a:rPr>
              <a:t>'-'</a:t>
            </a:r>
            <a:r>
              <a:rPr lang="es" sz="1200">
                <a:solidFill>
                  <a:schemeClr val="dk1"/>
                </a:solidFill>
                <a:highlight>
                  <a:srgbClr val="FFFFFE"/>
                </a:highlight>
                <a:latin typeface="Courier New"/>
                <a:ea typeface="Courier New"/>
                <a:cs typeface="Courier New"/>
                <a:sym typeface="Courier New"/>
              </a:rPr>
              <a:t>, token.lemma_)</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795E26"/>
              </a:solidFill>
              <a:highlight>
                <a:srgbClr val="FFFFFE"/>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6</a:t>
            </a:r>
            <a:r>
              <a:rPr b="1" lang="es" sz="4000">
                <a:solidFill>
                  <a:schemeClr val="dk1"/>
                </a:solidFill>
                <a:latin typeface="DM Sans"/>
                <a:ea typeface="DM Sans"/>
                <a:cs typeface="DM Sans"/>
                <a:sym typeface="DM Sans"/>
              </a:rPr>
              <a:t>) Word Frequency</a:t>
            </a:r>
            <a:endParaRPr b="1" i="0" sz="4000" u="none" cap="none" strike="noStrike">
              <a:solidFill>
                <a:schemeClr val="dk1"/>
              </a:solidFill>
              <a:latin typeface="DM Sans"/>
              <a:ea typeface="DM Sans"/>
              <a:cs typeface="DM Sans"/>
              <a:sym typeface="DM Sans"/>
            </a:endParaRPr>
          </a:p>
        </p:txBody>
      </p:sp>
      <p:sp>
        <p:nvSpPr>
          <p:cNvPr id="250" name="Google Shape;250;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1" name="Google Shape;251;p4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2" name="Google Shape;252;p43"/>
          <p:cNvSpPr txBox="1"/>
          <p:nvPr/>
        </p:nvSpPr>
        <p:spPr>
          <a:xfrm>
            <a:off x="626075" y="1248000"/>
            <a:ext cx="4517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Esta librería también nos permite encontrar la frecuencia de palabras dentro de un corpus determinado. Para esto podemos utilizar la función Counter de la librería Collections y después del paso a través del procesador de texto (nlp) permite encontrar las palabras más frecuentes dentro de cualquier texto</a:t>
            </a:r>
            <a:endParaRPr sz="1350">
              <a:solidFill>
                <a:schemeClr val="dk1"/>
              </a:solidFill>
              <a:highlight>
                <a:schemeClr val="lt1"/>
              </a:highlight>
              <a:latin typeface="DM Sans"/>
              <a:ea typeface="DM Sans"/>
              <a:cs typeface="DM Sans"/>
              <a:sym typeface="DM Sans"/>
            </a:endParaRPr>
          </a:p>
        </p:txBody>
      </p:sp>
      <p:pic>
        <p:nvPicPr>
          <p:cNvPr id="253" name="Google Shape;253;p43"/>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54" name="Google Shape;254;p43"/>
          <p:cNvSpPr txBox="1"/>
          <p:nvPr/>
        </p:nvSpPr>
        <p:spPr>
          <a:xfrm>
            <a:off x="5143475" y="1170375"/>
            <a:ext cx="3345300" cy="30360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000">
                <a:solidFill>
                  <a:schemeClr val="dk1"/>
                </a:solidFill>
                <a:highlight>
                  <a:srgbClr val="FFFFFE"/>
                </a:highlight>
                <a:latin typeface="Courier New"/>
                <a:ea typeface="Courier New"/>
                <a:cs typeface="Courier New"/>
                <a:sym typeface="Courier New"/>
              </a:rPr>
              <a:t>doc= nlp(texto1)</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rgbClr val="008000"/>
                </a:solidFill>
                <a:highlight>
                  <a:srgbClr val="FFFFFE"/>
                </a:highlight>
                <a:latin typeface="Courier New"/>
                <a:ea typeface="Courier New"/>
                <a:cs typeface="Courier New"/>
                <a:sym typeface="Courier New"/>
              </a:rPr>
              <a:t># Remover stopwrods</a:t>
            </a:r>
            <a:endParaRPr sz="1000">
              <a:solidFill>
                <a:srgbClr val="008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chemeClr val="dk1"/>
                </a:solidFill>
                <a:highlight>
                  <a:srgbClr val="FFFFFE"/>
                </a:highlight>
                <a:latin typeface="Courier New"/>
                <a:ea typeface="Courier New"/>
                <a:cs typeface="Courier New"/>
                <a:sym typeface="Courier New"/>
              </a:rPr>
              <a:t>words= [token.text </a:t>
            </a:r>
            <a:r>
              <a:rPr lang="es" sz="1000">
                <a:solidFill>
                  <a:srgbClr val="AF00DB"/>
                </a:solidFill>
                <a:highlight>
                  <a:srgbClr val="FFFFFE"/>
                </a:highlight>
                <a:latin typeface="Courier New"/>
                <a:ea typeface="Courier New"/>
                <a:cs typeface="Courier New"/>
                <a:sym typeface="Courier New"/>
              </a:rPr>
              <a:t>for</a:t>
            </a:r>
            <a:r>
              <a:rPr lang="es" sz="1000">
                <a:solidFill>
                  <a:schemeClr val="dk1"/>
                </a:solidFill>
                <a:highlight>
                  <a:srgbClr val="FFFFFE"/>
                </a:highlight>
                <a:latin typeface="Courier New"/>
                <a:ea typeface="Courier New"/>
                <a:cs typeface="Courier New"/>
                <a:sym typeface="Courier New"/>
              </a:rPr>
              <a:t> token </a:t>
            </a:r>
            <a:r>
              <a:rPr lang="es" sz="1000">
                <a:solidFill>
                  <a:srgbClr val="0000FF"/>
                </a:solidFill>
                <a:highlight>
                  <a:srgbClr val="FFFFFE"/>
                </a:highlight>
                <a:latin typeface="Courier New"/>
                <a:ea typeface="Courier New"/>
                <a:cs typeface="Courier New"/>
                <a:sym typeface="Courier New"/>
              </a:rPr>
              <a:t>in</a:t>
            </a:r>
            <a:r>
              <a:rPr lang="es" sz="1000">
                <a:solidFill>
                  <a:schemeClr val="dk1"/>
                </a:solidFill>
                <a:highlight>
                  <a:srgbClr val="FFFFFE"/>
                </a:highlight>
                <a:latin typeface="Courier New"/>
                <a:ea typeface="Courier New"/>
                <a:cs typeface="Courier New"/>
                <a:sym typeface="Courier New"/>
              </a:rPr>
              <a:t> doc </a:t>
            </a:r>
            <a:r>
              <a:rPr lang="es" sz="1000">
                <a:solidFill>
                  <a:srgbClr val="AF00DB"/>
                </a:solidFill>
                <a:highlight>
                  <a:srgbClr val="FFFFFE"/>
                </a:highlight>
                <a:latin typeface="Courier New"/>
                <a:ea typeface="Courier New"/>
                <a:cs typeface="Courier New"/>
                <a:sym typeface="Courier New"/>
              </a:rPr>
              <a:t>if</a:t>
            </a:r>
            <a:r>
              <a:rPr lang="es" sz="1000">
                <a:solidFill>
                  <a:schemeClr val="dk1"/>
                </a:solidFill>
                <a:highlight>
                  <a:srgbClr val="FFFFFE"/>
                </a:highlight>
                <a:latin typeface="Courier New"/>
                <a:ea typeface="Courier New"/>
                <a:cs typeface="Courier New"/>
                <a:sym typeface="Courier New"/>
              </a:rPr>
              <a:t> </a:t>
            </a:r>
            <a:r>
              <a:rPr lang="es" sz="1000">
                <a:solidFill>
                  <a:srgbClr val="0000FF"/>
                </a:solidFill>
                <a:highlight>
                  <a:srgbClr val="FFFFFE"/>
                </a:highlight>
                <a:latin typeface="Courier New"/>
                <a:ea typeface="Courier New"/>
                <a:cs typeface="Courier New"/>
                <a:sym typeface="Courier New"/>
              </a:rPr>
              <a:t>not</a:t>
            </a:r>
            <a:r>
              <a:rPr lang="es" sz="1000">
                <a:solidFill>
                  <a:schemeClr val="dk1"/>
                </a:solidFill>
                <a:highlight>
                  <a:srgbClr val="FFFFFE"/>
                </a:highlight>
                <a:latin typeface="Courier New"/>
                <a:ea typeface="Courier New"/>
                <a:cs typeface="Courier New"/>
                <a:sym typeface="Courier New"/>
              </a:rPr>
              <a:t> token.is_stop </a:t>
            </a:r>
            <a:r>
              <a:rPr lang="es" sz="1000">
                <a:solidFill>
                  <a:srgbClr val="0000FF"/>
                </a:solidFill>
                <a:highlight>
                  <a:srgbClr val="FFFFFE"/>
                </a:highlight>
                <a:latin typeface="Courier New"/>
                <a:ea typeface="Courier New"/>
                <a:cs typeface="Courier New"/>
                <a:sym typeface="Courier New"/>
              </a:rPr>
              <a:t>and</a:t>
            </a:r>
            <a:r>
              <a:rPr lang="es" sz="1000">
                <a:solidFill>
                  <a:schemeClr val="dk1"/>
                </a:solidFill>
                <a:highlight>
                  <a:srgbClr val="FFFFFE"/>
                </a:highlight>
                <a:latin typeface="Courier New"/>
                <a:ea typeface="Courier New"/>
                <a:cs typeface="Courier New"/>
                <a:sym typeface="Courier New"/>
              </a:rPr>
              <a:t> </a:t>
            </a:r>
            <a:r>
              <a:rPr lang="es" sz="1000">
                <a:solidFill>
                  <a:srgbClr val="0000FF"/>
                </a:solidFill>
                <a:highlight>
                  <a:srgbClr val="FFFFFE"/>
                </a:highlight>
                <a:latin typeface="Courier New"/>
                <a:ea typeface="Courier New"/>
                <a:cs typeface="Courier New"/>
                <a:sym typeface="Courier New"/>
              </a:rPr>
              <a:t>not</a:t>
            </a:r>
            <a:r>
              <a:rPr lang="es" sz="1000">
                <a:solidFill>
                  <a:schemeClr val="dk1"/>
                </a:solidFill>
                <a:highlight>
                  <a:srgbClr val="FFFFFE"/>
                </a:highlight>
                <a:latin typeface="Courier New"/>
                <a:ea typeface="Courier New"/>
                <a:cs typeface="Courier New"/>
                <a:sym typeface="Courier New"/>
              </a:rPr>
              <a:t> token.is_punct]</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rgbClr val="AF00DB"/>
                </a:solidFill>
                <a:highlight>
                  <a:srgbClr val="FFFFFE"/>
                </a:highlight>
                <a:latin typeface="Courier New"/>
                <a:ea typeface="Courier New"/>
                <a:cs typeface="Courier New"/>
                <a:sym typeface="Courier New"/>
              </a:rPr>
              <a:t>from</a:t>
            </a:r>
            <a:r>
              <a:rPr lang="es" sz="1000">
                <a:solidFill>
                  <a:schemeClr val="dk1"/>
                </a:solidFill>
                <a:highlight>
                  <a:srgbClr val="FFFFFE"/>
                </a:highlight>
                <a:latin typeface="Courier New"/>
                <a:ea typeface="Courier New"/>
                <a:cs typeface="Courier New"/>
                <a:sym typeface="Courier New"/>
              </a:rPr>
              <a:t> collections </a:t>
            </a:r>
            <a:r>
              <a:rPr lang="es" sz="1000">
                <a:solidFill>
                  <a:srgbClr val="AF00DB"/>
                </a:solidFill>
                <a:highlight>
                  <a:srgbClr val="FFFFFE"/>
                </a:highlight>
                <a:latin typeface="Courier New"/>
                <a:ea typeface="Courier New"/>
                <a:cs typeface="Courier New"/>
                <a:sym typeface="Courier New"/>
              </a:rPr>
              <a:t>import</a:t>
            </a:r>
            <a:r>
              <a:rPr lang="es" sz="1000">
                <a:solidFill>
                  <a:schemeClr val="dk1"/>
                </a:solidFill>
                <a:highlight>
                  <a:srgbClr val="FFFFFE"/>
                </a:highlight>
                <a:latin typeface="Courier New"/>
                <a:ea typeface="Courier New"/>
                <a:cs typeface="Courier New"/>
                <a:sym typeface="Courier New"/>
              </a:rPr>
              <a:t> Counter</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chemeClr val="dk1"/>
                </a:solidFill>
                <a:highlight>
                  <a:srgbClr val="FFFFFE"/>
                </a:highlight>
                <a:latin typeface="Courier New"/>
                <a:ea typeface="Courier New"/>
                <a:cs typeface="Courier New"/>
                <a:sym typeface="Courier New"/>
              </a:rPr>
              <a:t>word_freq= Counter(words)</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rgbClr val="008000"/>
                </a:solidFill>
                <a:highlight>
                  <a:srgbClr val="FFFFFE"/>
                </a:highlight>
                <a:latin typeface="Courier New"/>
                <a:ea typeface="Courier New"/>
                <a:cs typeface="Courier New"/>
                <a:sym typeface="Courier New"/>
              </a:rPr>
              <a:t># Sacar las 5 mas frecuentes </a:t>
            </a:r>
            <a:endParaRPr sz="1000">
              <a:solidFill>
                <a:srgbClr val="008000"/>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chemeClr val="dk1"/>
                </a:solidFill>
                <a:highlight>
                  <a:srgbClr val="FFFFFE"/>
                </a:highlight>
                <a:latin typeface="Courier New"/>
                <a:ea typeface="Courier New"/>
                <a:cs typeface="Courier New"/>
                <a:sym typeface="Courier New"/>
              </a:rPr>
              <a:t>common_words= word_freq.most_common(</a:t>
            </a:r>
            <a:r>
              <a:rPr lang="es" sz="1000">
                <a:solidFill>
                  <a:srgbClr val="09885A"/>
                </a:solidFill>
                <a:highlight>
                  <a:srgbClr val="FFFFFE"/>
                </a:highlight>
                <a:latin typeface="Courier New"/>
                <a:ea typeface="Courier New"/>
                <a:cs typeface="Courier New"/>
                <a:sym typeface="Courier New"/>
              </a:rPr>
              <a:t>5</a:t>
            </a:r>
            <a:r>
              <a:rPr lang="e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rgbClr val="795E26"/>
                </a:solidFill>
                <a:highlight>
                  <a:srgbClr val="FFFFFE"/>
                </a:highlight>
                <a:latin typeface="Courier New"/>
                <a:ea typeface="Courier New"/>
                <a:cs typeface="Courier New"/>
                <a:sym typeface="Courier New"/>
              </a:rPr>
              <a:t>print</a:t>
            </a:r>
            <a:r>
              <a:rPr lang="es" sz="1000">
                <a:solidFill>
                  <a:schemeClr val="dk1"/>
                </a:solidFill>
                <a:highlight>
                  <a:srgbClr val="FFFFFE"/>
                </a:highlight>
                <a:latin typeface="Courier New"/>
                <a:ea typeface="Courier New"/>
                <a:cs typeface="Courier New"/>
                <a:sym typeface="Courier New"/>
              </a:rPr>
              <a:t>(common_words)</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chemeClr val="dk1"/>
                </a:solidFill>
                <a:highlight>
                  <a:srgbClr val="FFFFFE"/>
                </a:highlight>
                <a:latin typeface="Courier New"/>
                <a:ea typeface="Courier New"/>
                <a:cs typeface="Courier New"/>
                <a:sym typeface="Courier New"/>
              </a:rPr>
              <a:t>unique_words = [word </a:t>
            </a:r>
            <a:r>
              <a:rPr lang="es" sz="1000">
                <a:solidFill>
                  <a:srgbClr val="AF00DB"/>
                </a:solidFill>
                <a:highlight>
                  <a:srgbClr val="FFFFFE"/>
                </a:highlight>
                <a:latin typeface="Courier New"/>
                <a:ea typeface="Courier New"/>
                <a:cs typeface="Courier New"/>
                <a:sym typeface="Courier New"/>
              </a:rPr>
              <a:t>for</a:t>
            </a:r>
            <a:r>
              <a:rPr lang="es" sz="1000">
                <a:solidFill>
                  <a:schemeClr val="dk1"/>
                </a:solidFill>
                <a:highlight>
                  <a:srgbClr val="FFFFFE"/>
                </a:highlight>
                <a:latin typeface="Courier New"/>
                <a:ea typeface="Courier New"/>
                <a:cs typeface="Courier New"/>
                <a:sym typeface="Courier New"/>
              </a:rPr>
              <a:t> (word, freq) </a:t>
            </a:r>
            <a:r>
              <a:rPr lang="es" sz="1000">
                <a:solidFill>
                  <a:srgbClr val="0000FF"/>
                </a:solidFill>
                <a:highlight>
                  <a:srgbClr val="FFFFFE"/>
                </a:highlight>
                <a:latin typeface="Courier New"/>
                <a:ea typeface="Courier New"/>
                <a:cs typeface="Courier New"/>
                <a:sym typeface="Courier New"/>
              </a:rPr>
              <a:t>in</a:t>
            </a:r>
            <a:r>
              <a:rPr lang="es" sz="1000">
                <a:solidFill>
                  <a:schemeClr val="dk1"/>
                </a:solidFill>
                <a:highlight>
                  <a:srgbClr val="FFFFFE"/>
                </a:highlight>
                <a:latin typeface="Courier New"/>
                <a:ea typeface="Courier New"/>
                <a:cs typeface="Courier New"/>
                <a:sym typeface="Courier New"/>
              </a:rPr>
              <a:t> word_freq.items() </a:t>
            </a:r>
            <a:r>
              <a:rPr lang="es" sz="1000">
                <a:solidFill>
                  <a:srgbClr val="AF00DB"/>
                </a:solidFill>
                <a:highlight>
                  <a:srgbClr val="FFFFFE"/>
                </a:highlight>
                <a:latin typeface="Courier New"/>
                <a:ea typeface="Courier New"/>
                <a:cs typeface="Courier New"/>
                <a:sym typeface="Courier New"/>
              </a:rPr>
              <a:t>if</a:t>
            </a:r>
            <a:r>
              <a:rPr lang="es" sz="1000">
                <a:solidFill>
                  <a:schemeClr val="dk1"/>
                </a:solidFill>
                <a:highlight>
                  <a:srgbClr val="FFFFFE"/>
                </a:highlight>
                <a:latin typeface="Courier New"/>
                <a:ea typeface="Courier New"/>
                <a:cs typeface="Courier New"/>
                <a:sym typeface="Courier New"/>
              </a:rPr>
              <a:t> freq == </a:t>
            </a:r>
            <a:r>
              <a:rPr lang="es" sz="1000">
                <a:solidFill>
                  <a:srgbClr val="09885A"/>
                </a:solidFill>
                <a:highlight>
                  <a:srgbClr val="FFFFFE"/>
                </a:highlight>
                <a:latin typeface="Courier New"/>
                <a:ea typeface="Courier New"/>
                <a:cs typeface="Courier New"/>
                <a:sym typeface="Courier New"/>
              </a:rPr>
              <a:t>1</a:t>
            </a:r>
            <a:r>
              <a:rPr lang="e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000">
                <a:solidFill>
                  <a:srgbClr val="795E26"/>
                </a:solidFill>
                <a:highlight>
                  <a:srgbClr val="FFFFFE"/>
                </a:highlight>
                <a:latin typeface="Courier New"/>
                <a:ea typeface="Courier New"/>
                <a:cs typeface="Courier New"/>
                <a:sym typeface="Courier New"/>
              </a:rPr>
              <a:t>print</a:t>
            </a:r>
            <a:r>
              <a:rPr lang="es" sz="1000">
                <a:solidFill>
                  <a:schemeClr val="dk1"/>
                </a:solidFill>
                <a:highlight>
                  <a:srgbClr val="FFFFFE"/>
                </a:highlight>
                <a:latin typeface="Courier New"/>
                <a:ea typeface="Courier New"/>
                <a:cs typeface="Courier New"/>
                <a:sym typeface="Courier New"/>
              </a:rPr>
              <a:t>(unique_words)</a:t>
            </a:r>
            <a:endParaRPr sz="10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795E26"/>
              </a:solidFill>
              <a:highlight>
                <a:srgbClr val="FFFFFE"/>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7</a:t>
            </a:r>
            <a:r>
              <a:rPr b="1" lang="es" sz="4000">
                <a:solidFill>
                  <a:schemeClr val="dk1"/>
                </a:solidFill>
                <a:latin typeface="DM Sans"/>
                <a:ea typeface="DM Sans"/>
                <a:cs typeface="DM Sans"/>
                <a:sym typeface="DM Sans"/>
              </a:rPr>
              <a:t>) POS Tagging</a:t>
            </a:r>
            <a:endParaRPr b="1" i="0" sz="4000" u="none" cap="none" strike="noStrike">
              <a:solidFill>
                <a:schemeClr val="dk1"/>
              </a:solidFill>
              <a:latin typeface="DM Sans"/>
              <a:ea typeface="DM Sans"/>
              <a:cs typeface="DM Sans"/>
              <a:sym typeface="DM Sans"/>
            </a:endParaRPr>
          </a:p>
        </p:txBody>
      </p:sp>
      <p:sp>
        <p:nvSpPr>
          <p:cNvPr id="260" name="Google Shape;260;p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1" name="Google Shape;261;p4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2" name="Google Shape;262;p44"/>
          <p:cNvSpPr txBox="1"/>
          <p:nvPr/>
        </p:nvSpPr>
        <p:spPr>
          <a:xfrm>
            <a:off x="626075" y="1248000"/>
            <a:ext cx="4517400" cy="239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Parte del discurso o POS es un rol gramatical que explica cómo se usa una palabra en particular en una oración. Hay ocho partes del discurso: sustantivos,pronombres, adjetivos, verbos, adverbios, preposiciones, conjunciones, interjections</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Consiste en asignar una etiqueta POS a cada token según su uso en la oración. </a:t>
            </a:r>
            <a:endParaRPr sz="1350">
              <a:solidFill>
                <a:schemeClr val="dk1"/>
              </a:solidFill>
              <a:highlight>
                <a:schemeClr val="lt1"/>
              </a:highlight>
              <a:latin typeface="DM Sans"/>
              <a:ea typeface="DM Sans"/>
              <a:cs typeface="DM Sans"/>
              <a:sym typeface="DM Sans"/>
            </a:endParaRPr>
          </a:p>
        </p:txBody>
      </p:sp>
      <p:pic>
        <p:nvPicPr>
          <p:cNvPr id="263" name="Google Shape;263;p44"/>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64" name="Google Shape;264;p44"/>
          <p:cNvSpPr txBox="1"/>
          <p:nvPr/>
        </p:nvSpPr>
        <p:spPr>
          <a:xfrm>
            <a:off x="5143475" y="741350"/>
            <a:ext cx="3345300" cy="40059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doc:</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(token,</a:t>
            </a:r>
            <a:r>
              <a:rPr lang="es" sz="1200">
                <a:solidFill>
                  <a:srgbClr val="A31515"/>
                </a:solidFill>
                <a:highlight>
                  <a:srgbClr val="FFFFFE"/>
                </a:highlight>
                <a:latin typeface="Courier New"/>
                <a:ea typeface="Courier New"/>
                <a:cs typeface="Courier New"/>
                <a:sym typeface="Courier New"/>
              </a:rPr>
              <a:t>' -'</a:t>
            </a:r>
            <a:r>
              <a:rPr lang="es" sz="1200">
                <a:solidFill>
                  <a:schemeClr val="dk1"/>
                </a:solidFill>
                <a:highlight>
                  <a:srgbClr val="FFFFFE"/>
                </a:highlight>
                <a:latin typeface="Courier New"/>
                <a:ea typeface="Courier New"/>
                <a:cs typeface="Courier New"/>
                <a:sym typeface="Courier New"/>
              </a:rPr>
              <a:t>, token.tag_, </a:t>
            </a:r>
            <a:r>
              <a:rPr lang="es" sz="1200">
                <a:solidFill>
                  <a:srgbClr val="A31515"/>
                </a:solidFill>
                <a:highlight>
                  <a:srgbClr val="FFFFFE"/>
                </a:highlight>
                <a:latin typeface="Courier New"/>
                <a:ea typeface="Courier New"/>
                <a:cs typeface="Courier New"/>
                <a:sym typeface="Courier New"/>
              </a:rPr>
              <a:t>' -'</a:t>
            </a:r>
            <a:r>
              <a:rPr lang="es" sz="1200">
                <a:solidFill>
                  <a:schemeClr val="dk1"/>
                </a:solidFill>
                <a:highlight>
                  <a:srgbClr val="FFFFFE"/>
                </a:highlight>
                <a:latin typeface="Courier New"/>
                <a:ea typeface="Courier New"/>
                <a:cs typeface="Courier New"/>
                <a:sym typeface="Courier New"/>
              </a:rPr>
              <a:t>, token.pos_,</a:t>
            </a:r>
            <a:r>
              <a:rPr lang="es" sz="1200">
                <a:solidFill>
                  <a:srgbClr val="A31515"/>
                </a:solidFill>
                <a:highlight>
                  <a:srgbClr val="FFFFFE"/>
                </a:highlight>
                <a:latin typeface="Courier New"/>
                <a:ea typeface="Courier New"/>
                <a:cs typeface="Courier New"/>
                <a:sym typeface="Courier New"/>
              </a:rPr>
              <a:t>' -'</a:t>
            </a:r>
            <a:r>
              <a:rPr lang="es" sz="1200">
                <a:solidFill>
                  <a:schemeClr val="dk1"/>
                </a:solidFill>
                <a:highlight>
                  <a:srgbClr val="FFFFFE"/>
                </a:highlight>
                <a:latin typeface="Courier New"/>
                <a:ea typeface="Courier New"/>
                <a:cs typeface="Courier New"/>
                <a:sym typeface="Courier New"/>
              </a:rPr>
              <a:t> ,spacy.explain(token.tag_))</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nouns=[]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adjectives=[]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for</a:t>
            </a:r>
            <a:r>
              <a:rPr lang="es" sz="1200">
                <a:solidFill>
                  <a:schemeClr val="dk1"/>
                </a:solidFill>
                <a:highlight>
                  <a:srgbClr val="FFFFFE"/>
                </a:highlight>
                <a:latin typeface="Courier New"/>
                <a:ea typeface="Courier New"/>
                <a:cs typeface="Courier New"/>
                <a:sym typeface="Courier New"/>
              </a:rPr>
              <a:t> token </a:t>
            </a:r>
            <a:r>
              <a:rPr lang="es" sz="1200">
                <a:solidFill>
                  <a:srgbClr val="0000FF"/>
                </a:solidFill>
                <a:highlight>
                  <a:srgbClr val="FFFFFE"/>
                </a:highlight>
                <a:latin typeface="Courier New"/>
                <a:ea typeface="Courier New"/>
                <a:cs typeface="Courier New"/>
                <a:sym typeface="Courier New"/>
              </a:rPr>
              <a:t>in</a:t>
            </a:r>
            <a:r>
              <a:rPr lang="es" sz="1200">
                <a:solidFill>
                  <a:schemeClr val="dk1"/>
                </a:solidFill>
                <a:highlight>
                  <a:srgbClr val="FFFFFE"/>
                </a:highlight>
                <a:latin typeface="Courier New"/>
                <a:ea typeface="Courier New"/>
                <a:cs typeface="Courier New"/>
                <a:sym typeface="Courier New"/>
              </a:rPr>
              <a:t> doc:</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AF00DB"/>
                </a:solidFill>
                <a:highlight>
                  <a:srgbClr val="FFFFFE"/>
                </a:highlight>
                <a:latin typeface="Courier New"/>
                <a:ea typeface="Courier New"/>
                <a:cs typeface="Courier New"/>
                <a:sym typeface="Courier New"/>
              </a:rPr>
              <a:t>if</a:t>
            </a:r>
            <a:r>
              <a:rPr lang="es" sz="1200">
                <a:solidFill>
                  <a:schemeClr val="dk1"/>
                </a:solidFill>
                <a:highlight>
                  <a:srgbClr val="FFFFFE"/>
                </a:highlight>
                <a:latin typeface="Courier New"/>
                <a:ea typeface="Courier New"/>
                <a:cs typeface="Courier New"/>
                <a:sym typeface="Courier New"/>
              </a:rPr>
              <a:t> token.pos_ ==</a:t>
            </a:r>
            <a:r>
              <a:rPr lang="es" sz="1200">
                <a:solidFill>
                  <a:srgbClr val="A31515"/>
                </a:solidFill>
                <a:highlight>
                  <a:srgbClr val="FFFFFE"/>
                </a:highlight>
                <a:latin typeface="Courier New"/>
                <a:ea typeface="Courier New"/>
                <a:cs typeface="Courier New"/>
                <a:sym typeface="Courier New"/>
              </a:rPr>
              <a:t>'NOUN'</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nouns.append(token)</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t>
            </a:r>
            <a:r>
              <a:rPr lang="es" sz="1200">
                <a:solidFill>
                  <a:srgbClr val="AF00DB"/>
                </a:solidFill>
                <a:highlight>
                  <a:srgbClr val="FFFFFE"/>
                </a:highlight>
                <a:latin typeface="Courier New"/>
                <a:ea typeface="Courier New"/>
                <a:cs typeface="Courier New"/>
                <a:sym typeface="Courier New"/>
              </a:rPr>
              <a:t>if</a:t>
            </a:r>
            <a:r>
              <a:rPr lang="es" sz="1200">
                <a:solidFill>
                  <a:schemeClr val="dk1"/>
                </a:solidFill>
                <a:highlight>
                  <a:srgbClr val="FFFFFE"/>
                </a:highlight>
                <a:latin typeface="Courier New"/>
                <a:ea typeface="Courier New"/>
                <a:cs typeface="Courier New"/>
                <a:sym typeface="Courier New"/>
              </a:rPr>
              <a:t> token.pos_ ==</a:t>
            </a:r>
            <a:r>
              <a:rPr lang="es" sz="1200">
                <a:solidFill>
                  <a:srgbClr val="A31515"/>
                </a:solidFill>
                <a:highlight>
                  <a:srgbClr val="FFFFFE"/>
                </a:highlight>
                <a:latin typeface="Courier New"/>
                <a:ea typeface="Courier New"/>
                <a:cs typeface="Courier New"/>
                <a:sym typeface="Courier New"/>
              </a:rPr>
              <a:t>'ADJ'</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    adjectives.append(token)</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(nouns)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rgbClr val="795E26"/>
                </a:solidFill>
                <a:highlight>
                  <a:srgbClr val="FFFFFE"/>
                </a:highlight>
                <a:latin typeface="Courier New"/>
                <a:ea typeface="Courier New"/>
                <a:cs typeface="Courier New"/>
                <a:sym typeface="Courier New"/>
              </a:rPr>
              <a:t>print</a:t>
            </a:r>
            <a:r>
              <a:rPr lang="es" sz="1200">
                <a:solidFill>
                  <a:schemeClr val="dk1"/>
                </a:solidFill>
                <a:highlight>
                  <a:srgbClr val="FFFFFE"/>
                </a:highlight>
                <a:latin typeface="Courier New"/>
                <a:ea typeface="Courier New"/>
                <a:cs typeface="Courier New"/>
                <a:sym typeface="Courier New"/>
              </a:rPr>
              <a:t>(adjectives)</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795E26"/>
              </a:solidFill>
              <a:highlight>
                <a:srgbClr val="FFFFF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7"/>
          <p:cNvSpPr txBox="1"/>
          <p:nvPr/>
        </p:nvSpPr>
        <p:spPr>
          <a:xfrm>
            <a:off x="788850" y="1951838"/>
            <a:ext cx="7566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al procesamiento de Lenguaje Natural II + Datathon</a:t>
            </a:r>
            <a:endParaRPr b="1" i="0" sz="4000" u="none" cap="none" strike="noStrike">
              <a:solidFill>
                <a:srgbClr val="EAFF6A"/>
              </a:solidFill>
              <a:latin typeface="DM Sans"/>
              <a:ea typeface="DM Sans"/>
              <a:cs typeface="DM Sans"/>
              <a:sym typeface="DM Sans"/>
            </a:endParaRPr>
          </a:p>
        </p:txBody>
      </p:sp>
      <p:sp>
        <p:nvSpPr>
          <p:cNvPr id="89" name="Google Shape;89;p27"/>
          <p:cNvSpPr txBox="1"/>
          <p:nvPr/>
        </p:nvSpPr>
        <p:spPr>
          <a:xfrm>
            <a:off x="1374550" y="1344563"/>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28</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Hands on Lab</a:t>
            </a:r>
            <a:endParaRPr b="1" i="0" sz="3500" u="none" cap="none" strike="noStrike">
              <a:solidFill>
                <a:srgbClr val="EAFF6A"/>
              </a:solidFill>
              <a:latin typeface="DM Sans"/>
              <a:ea typeface="DM Sans"/>
              <a:cs typeface="DM Sans"/>
              <a:sym typeface="DM Sans"/>
            </a:endParaRPr>
          </a:p>
        </p:txBody>
      </p:sp>
      <p:sp>
        <p:nvSpPr>
          <p:cNvPr id="270" name="Google Shape;270;p45"/>
          <p:cNvSpPr txBox="1"/>
          <p:nvPr/>
        </p:nvSpPr>
        <p:spPr>
          <a:xfrm>
            <a:off x="594775" y="1421700"/>
            <a:ext cx="4593000" cy="33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1800">
                <a:solidFill>
                  <a:srgbClr val="B7B7B7"/>
                </a:solidFill>
                <a:latin typeface="DM Sans"/>
                <a:ea typeface="DM Sans"/>
                <a:cs typeface="DM Sans"/>
                <a:sym typeface="DM Sans"/>
              </a:rPr>
              <a:t>“El se encuentra interesado en aprender lenguaje Natural”. </a:t>
            </a:r>
            <a:endParaRPr sz="18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16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1600">
                <a:solidFill>
                  <a:srgbClr val="B7B7B7"/>
                </a:solidFill>
                <a:latin typeface="DM Sans"/>
                <a:ea typeface="DM Sans"/>
                <a:cs typeface="DM Sans"/>
                <a:sym typeface="DM Sans"/>
              </a:rPr>
              <a:t>Con la frase de arriba, utilizaremos la función </a:t>
            </a:r>
            <a:r>
              <a:rPr b="1" lang="es" sz="1600">
                <a:solidFill>
                  <a:srgbClr val="B7B7B7"/>
                </a:solidFill>
                <a:latin typeface="DM Sans"/>
                <a:ea typeface="DM Sans"/>
                <a:cs typeface="DM Sans"/>
                <a:sym typeface="DM Sans"/>
              </a:rPr>
              <a:t>displacy.render</a:t>
            </a:r>
            <a:r>
              <a:rPr lang="es" sz="1600">
                <a:solidFill>
                  <a:srgbClr val="B7B7B7"/>
                </a:solidFill>
                <a:latin typeface="DM Sans"/>
                <a:ea typeface="DM Sans"/>
                <a:cs typeface="DM Sans"/>
                <a:sym typeface="DM Sans"/>
              </a:rPr>
              <a:t> para generar una visualización de conexiones entre palabras. Podemos usar el siguiente </a:t>
            </a:r>
            <a:r>
              <a:rPr lang="es" sz="1600" u="sng">
                <a:solidFill>
                  <a:srgbClr val="83AEFB"/>
                </a:solidFill>
                <a:latin typeface="DM Sans"/>
                <a:ea typeface="DM Sans"/>
                <a:cs typeface="DM Sans"/>
                <a:sym typeface="DM Sans"/>
                <a:hlinkClick r:id="rId3">
                  <a:extLst>
                    <a:ext uri="{A12FA001-AC4F-418D-AE19-62706E023703}">
                      <ahyp:hlinkClr val="tx"/>
                    </a:ext>
                  </a:extLst>
                </a:hlinkClick>
              </a:rPr>
              <a:t>ejemplo</a:t>
            </a:r>
            <a:r>
              <a:rPr lang="es" sz="1600">
                <a:solidFill>
                  <a:srgbClr val="B7B7B7"/>
                </a:solidFill>
                <a:latin typeface="DM Sans"/>
                <a:ea typeface="DM Sans"/>
                <a:cs typeface="DM Sans"/>
                <a:sym typeface="DM Sans"/>
              </a:rPr>
              <a:t> como base.</a:t>
            </a:r>
            <a:endParaRPr sz="16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18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18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1800">
                <a:solidFill>
                  <a:srgbClr val="B7B7B7"/>
                </a:solidFill>
                <a:latin typeface="DM Sans"/>
                <a:ea typeface="DM Sans"/>
                <a:cs typeface="DM Sans"/>
                <a:sym typeface="DM Sans"/>
              </a:rPr>
              <a:t>Cualquier inquietud pueden consultar a su tutor o profesor</a:t>
            </a:r>
            <a:endParaRPr sz="18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800">
                <a:solidFill>
                  <a:srgbClr val="83AEFB"/>
                </a:solidFill>
                <a:latin typeface="DM Sans"/>
                <a:ea typeface="DM Sans"/>
                <a:cs typeface="DM Sans"/>
                <a:sym typeface="DM Sans"/>
              </a:rPr>
              <a:t>10-15 min</a:t>
            </a:r>
            <a:endParaRPr b="1" sz="1800">
              <a:solidFill>
                <a:srgbClr val="B7B7B7"/>
              </a:solidFill>
              <a:latin typeface="DM Sans"/>
              <a:ea typeface="DM Sans"/>
              <a:cs typeface="DM Sans"/>
              <a:sym typeface="DM Sans"/>
            </a:endParaRPr>
          </a:p>
        </p:txBody>
      </p:sp>
      <p:grpSp>
        <p:nvGrpSpPr>
          <p:cNvPr id="271" name="Google Shape;271;p45"/>
          <p:cNvGrpSpPr/>
          <p:nvPr/>
        </p:nvGrpSpPr>
        <p:grpSpPr>
          <a:xfrm>
            <a:off x="473351" y="619523"/>
            <a:ext cx="738900" cy="738900"/>
            <a:chOff x="473351" y="619523"/>
            <a:chExt cx="738900" cy="738900"/>
          </a:xfrm>
        </p:grpSpPr>
        <p:sp>
          <p:nvSpPr>
            <p:cNvPr id="272" name="Google Shape;272;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4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274" name="Google Shape;274;p45"/>
          <p:cNvPicPr preferRelativeResize="0"/>
          <p:nvPr/>
        </p:nvPicPr>
        <p:blipFill>
          <a:blip r:embed="rId5">
            <a:alphaModFix/>
          </a:blip>
          <a:stretch>
            <a:fillRect/>
          </a:stretch>
        </p:blipFill>
        <p:spPr>
          <a:xfrm>
            <a:off x="5932400" y="1317400"/>
            <a:ext cx="2617600" cy="261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Solución</a:t>
            </a:r>
            <a:endParaRPr b="1" i="0" sz="4000" u="none" cap="none" strike="noStrike">
              <a:solidFill>
                <a:schemeClr val="dk1"/>
              </a:solidFill>
              <a:latin typeface="DM Sans"/>
              <a:ea typeface="DM Sans"/>
              <a:cs typeface="DM Sans"/>
              <a:sym typeface="DM Sans"/>
            </a:endParaRPr>
          </a:p>
        </p:txBody>
      </p:sp>
      <p:sp>
        <p:nvSpPr>
          <p:cNvPr id="280" name="Google Shape;280;p4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1" name="Google Shape;281;p4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2" name="Google Shape;282;p46"/>
          <p:cNvSpPr txBox="1"/>
          <p:nvPr/>
        </p:nvSpPr>
        <p:spPr>
          <a:xfrm>
            <a:off x="626075" y="1310350"/>
            <a:ext cx="4517400" cy="132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spaCy viene con un visualizador incorporado llamado displaCy. Pueden usarlo para visualizar un análisis de dependencia o entidades con nombre en un navegador o en un Jupyter Notebook.</a:t>
            </a:r>
            <a:endParaRPr sz="1350">
              <a:solidFill>
                <a:schemeClr val="dk1"/>
              </a:solidFill>
              <a:highlight>
                <a:schemeClr val="lt1"/>
              </a:highlight>
              <a:latin typeface="DM Sans"/>
              <a:ea typeface="DM Sans"/>
              <a:cs typeface="DM Sans"/>
              <a:sym typeface="DM Sans"/>
            </a:endParaRPr>
          </a:p>
        </p:txBody>
      </p:sp>
      <p:pic>
        <p:nvPicPr>
          <p:cNvPr id="283" name="Google Shape;283;p46"/>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284" name="Google Shape;284;p46"/>
          <p:cNvSpPr txBox="1"/>
          <p:nvPr/>
        </p:nvSpPr>
        <p:spPr>
          <a:xfrm>
            <a:off x="5143475" y="974225"/>
            <a:ext cx="3345300" cy="23088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s" sz="1200">
                <a:solidFill>
                  <a:srgbClr val="AF00DB"/>
                </a:solidFill>
                <a:highlight>
                  <a:srgbClr val="FFFFFE"/>
                </a:highlight>
                <a:latin typeface="Courier New"/>
                <a:ea typeface="Courier New"/>
                <a:cs typeface="Courier New"/>
                <a:sym typeface="Courier New"/>
              </a:rPr>
              <a:t>from</a:t>
            </a:r>
            <a:r>
              <a:rPr lang="es" sz="1200">
                <a:solidFill>
                  <a:schemeClr val="dk1"/>
                </a:solidFill>
                <a:highlight>
                  <a:srgbClr val="FFFFFE"/>
                </a:highlight>
                <a:latin typeface="Courier New"/>
                <a:ea typeface="Courier New"/>
                <a:cs typeface="Courier New"/>
                <a:sym typeface="Courier New"/>
              </a:rPr>
              <a:t> spacy </a:t>
            </a:r>
            <a:r>
              <a:rPr lang="es" sz="1200">
                <a:solidFill>
                  <a:srgbClr val="AF00DB"/>
                </a:solidFill>
                <a:highlight>
                  <a:srgbClr val="FFFFFE"/>
                </a:highlight>
                <a:latin typeface="Courier New"/>
                <a:ea typeface="Courier New"/>
                <a:cs typeface="Courier New"/>
                <a:sym typeface="Courier New"/>
              </a:rPr>
              <a:t>import</a:t>
            </a:r>
            <a:r>
              <a:rPr lang="es" sz="1200">
                <a:solidFill>
                  <a:schemeClr val="dk1"/>
                </a:solidFill>
                <a:highlight>
                  <a:srgbClr val="FFFFFE"/>
                </a:highlight>
                <a:latin typeface="Courier New"/>
                <a:ea typeface="Courier New"/>
                <a:cs typeface="Courier New"/>
                <a:sym typeface="Courier New"/>
              </a:rPr>
              <a:t> displacy</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texto = (</a:t>
            </a:r>
            <a:r>
              <a:rPr lang="es" sz="1200">
                <a:solidFill>
                  <a:srgbClr val="A31515"/>
                </a:solidFill>
                <a:highlight>
                  <a:srgbClr val="FFFFFE"/>
                </a:highlight>
                <a:latin typeface="Courier New"/>
                <a:ea typeface="Courier New"/>
                <a:cs typeface="Courier New"/>
                <a:sym typeface="Courier New"/>
              </a:rPr>
              <a:t>'el se encuentra interesado en aprender Procesamiento de Lenguaje Natural'</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t = nlp(texto)</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s" sz="1200">
                <a:solidFill>
                  <a:schemeClr val="dk1"/>
                </a:solidFill>
                <a:highlight>
                  <a:srgbClr val="FFFFFE"/>
                </a:highlight>
                <a:latin typeface="Courier New"/>
                <a:ea typeface="Courier New"/>
                <a:cs typeface="Courier New"/>
                <a:sym typeface="Courier New"/>
              </a:rPr>
              <a:t>displacy.render(t, style=</a:t>
            </a:r>
            <a:r>
              <a:rPr lang="es" sz="1200">
                <a:solidFill>
                  <a:srgbClr val="A31515"/>
                </a:solidFill>
                <a:highlight>
                  <a:srgbClr val="FFFFFE"/>
                </a:highlight>
                <a:latin typeface="Courier New"/>
                <a:ea typeface="Courier New"/>
                <a:cs typeface="Courier New"/>
                <a:sym typeface="Courier New"/>
              </a:rPr>
              <a:t>'dep'</a:t>
            </a:r>
            <a:r>
              <a:rPr lang="es" sz="1200">
                <a:solidFill>
                  <a:schemeClr val="dk1"/>
                </a:solidFill>
                <a:highlight>
                  <a:srgbClr val="FFFFFE"/>
                </a:highlight>
                <a:latin typeface="Courier New"/>
                <a:ea typeface="Courier New"/>
                <a:cs typeface="Courier New"/>
                <a:sym typeface="Courier New"/>
              </a:rPr>
              <a:t>,jupyter=</a:t>
            </a:r>
            <a:r>
              <a:rPr lang="es" sz="1200">
                <a:solidFill>
                  <a:srgbClr val="0000FF"/>
                </a:solidFill>
                <a:highlight>
                  <a:srgbClr val="FFFFFE"/>
                </a:highlight>
                <a:latin typeface="Courier New"/>
                <a:ea typeface="Courier New"/>
                <a:cs typeface="Courier New"/>
                <a:sym typeface="Courier New"/>
              </a:rPr>
              <a:t>True</a:t>
            </a:r>
            <a:r>
              <a:rPr lang="es" sz="1200">
                <a:solidFill>
                  <a:schemeClr val="dk1"/>
                </a:solidFill>
                <a:highlight>
                  <a:srgbClr val="FFFFFE"/>
                </a:highlight>
                <a:latin typeface="Courier New"/>
                <a:ea typeface="Courier New"/>
                <a:cs typeface="Courier New"/>
                <a:sym typeface="Courier New"/>
              </a:rPr>
              <a:t>)</a:t>
            </a:r>
            <a:endParaRPr sz="1200">
              <a:solidFill>
                <a:schemeClr val="dk1"/>
              </a:solidFill>
              <a:highlight>
                <a:srgbClr val="FFFFF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AF00DB"/>
              </a:solidFill>
              <a:highlight>
                <a:srgbClr val="FFFFFE"/>
              </a:highlight>
              <a:latin typeface="Courier New"/>
              <a:ea typeface="Courier New"/>
              <a:cs typeface="Courier New"/>
              <a:sym typeface="Courier New"/>
            </a:endParaRPr>
          </a:p>
        </p:txBody>
      </p:sp>
      <p:pic>
        <p:nvPicPr>
          <p:cNvPr id="285" name="Google Shape;285;p46"/>
          <p:cNvPicPr preferRelativeResize="0"/>
          <p:nvPr/>
        </p:nvPicPr>
        <p:blipFill rotWithShape="1">
          <a:blip r:embed="rId4">
            <a:alphaModFix/>
          </a:blip>
          <a:srcRect b="0" l="0" r="0" t="13058"/>
          <a:stretch/>
        </p:blipFill>
        <p:spPr>
          <a:xfrm>
            <a:off x="690663" y="3044800"/>
            <a:ext cx="7706475" cy="135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47"/>
          <p:cNvGrpSpPr/>
          <p:nvPr/>
        </p:nvGrpSpPr>
        <p:grpSpPr>
          <a:xfrm>
            <a:off x="473370" y="619431"/>
            <a:ext cx="738905" cy="738905"/>
            <a:chOff x="575612" y="1950748"/>
            <a:chExt cx="431100" cy="431100"/>
          </a:xfrm>
        </p:grpSpPr>
        <p:sp>
          <p:nvSpPr>
            <p:cNvPr id="291" name="Google Shape;291;p4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93" name="Google Shape;293;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94" name="Google Shape;294;p47"/>
          <p:cNvSpPr txBox="1"/>
          <p:nvPr/>
        </p:nvSpPr>
        <p:spPr>
          <a:xfrm>
            <a:off x="501450" y="1324950"/>
            <a:ext cx="8141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Ahora bien, ¿Han escuchado previamente de librerías diferentes a spaCy y NLTK para el procesamiento de lenguaje natural?</a:t>
            </a:r>
            <a:endParaRPr b="1" sz="2500">
              <a:solidFill>
                <a:srgbClr val="B7B7B7"/>
              </a:solidFill>
              <a:latin typeface="DM Sans"/>
              <a:ea typeface="DM Sans"/>
              <a:cs typeface="DM Sans"/>
              <a:sym typeface="DM Sans"/>
            </a:endParaRPr>
          </a:p>
        </p:txBody>
      </p:sp>
      <p:sp>
        <p:nvSpPr>
          <p:cNvPr id="295" name="Google Shape;295;p47"/>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Análisis</a:t>
            </a:r>
            <a:r>
              <a:rPr b="1" lang="es" sz="4000">
                <a:solidFill>
                  <a:srgbClr val="EA90FF"/>
                </a:solidFill>
                <a:latin typeface="DM Sans"/>
                <a:ea typeface="DM Sans"/>
                <a:cs typeface="DM Sans"/>
                <a:sym typeface="DM Sans"/>
              </a:rPr>
              <a:t> de sentimiento</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sentimiento</a:t>
            </a:r>
            <a:endParaRPr b="1" i="0" sz="4000" u="none" cap="none" strike="noStrike">
              <a:solidFill>
                <a:schemeClr val="dk1"/>
              </a:solidFill>
              <a:latin typeface="DM Sans"/>
              <a:ea typeface="DM Sans"/>
              <a:cs typeface="DM Sans"/>
              <a:sym typeface="DM Sans"/>
            </a:endParaRPr>
          </a:p>
        </p:txBody>
      </p:sp>
      <p:sp>
        <p:nvSpPr>
          <p:cNvPr id="311" name="Google Shape;311;p5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2" name="Google Shape;312;p5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50"/>
          <p:cNvSpPr txBox="1"/>
          <p:nvPr/>
        </p:nvSpPr>
        <p:spPr>
          <a:xfrm>
            <a:off x="561900" y="1116125"/>
            <a:ext cx="4924500" cy="1950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El análisis de sentimientos se enfoca en la polaridad de un texto (positivo, negativo, neutral) pero también va más allá de la polaridad para detectar sentimientos y emociones específicas (enojado, feliz, triste, etc.), urgencia (urgente, no urgente) e incluso intenciones (interesado). v. no interesado).</a:t>
            </a:r>
            <a:endParaRPr sz="1350">
              <a:solidFill>
                <a:schemeClr val="dk1"/>
              </a:solidFill>
              <a:highlight>
                <a:schemeClr val="lt1"/>
              </a:highlight>
              <a:latin typeface="DM Sans"/>
              <a:ea typeface="DM Sans"/>
              <a:cs typeface="DM Sans"/>
              <a:sym typeface="DM Sans"/>
            </a:endParaRPr>
          </a:p>
        </p:txBody>
      </p:sp>
      <p:pic>
        <p:nvPicPr>
          <p:cNvPr id="314" name="Google Shape;314;p5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15" name="Google Shape;315;p50"/>
          <p:cNvPicPr preferRelativeResize="0"/>
          <p:nvPr/>
        </p:nvPicPr>
        <p:blipFill>
          <a:blip r:embed="rId4">
            <a:alphaModFix/>
          </a:blip>
          <a:stretch>
            <a:fillRect/>
          </a:stretch>
        </p:blipFill>
        <p:spPr>
          <a:xfrm>
            <a:off x="5561825" y="1311400"/>
            <a:ext cx="2754700" cy="2754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sentimiento</a:t>
            </a:r>
            <a:endParaRPr b="1" i="0" sz="4000" u="none" cap="none" strike="noStrike">
              <a:solidFill>
                <a:schemeClr val="dk1"/>
              </a:solidFill>
              <a:latin typeface="DM Sans"/>
              <a:ea typeface="DM Sans"/>
              <a:cs typeface="DM Sans"/>
              <a:sym typeface="DM Sans"/>
            </a:endParaRPr>
          </a:p>
        </p:txBody>
      </p:sp>
      <p:sp>
        <p:nvSpPr>
          <p:cNvPr id="321" name="Google Shape;321;p5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2" name="Google Shape;322;p5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3" name="Google Shape;323;p51"/>
          <p:cNvSpPr txBox="1"/>
          <p:nvPr/>
        </p:nvSpPr>
        <p:spPr>
          <a:xfrm>
            <a:off x="561900" y="1311400"/>
            <a:ext cx="4924500" cy="2702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Dependiendo de cómo desee interpretar los comentarios y las consultas </a:t>
            </a:r>
            <a:r>
              <a:rPr lang="es" sz="1350">
                <a:solidFill>
                  <a:schemeClr val="dk1"/>
                </a:solidFill>
                <a:highlight>
                  <a:schemeClr val="lt1"/>
                </a:highlight>
                <a:latin typeface="DM Sans"/>
                <a:ea typeface="DM Sans"/>
                <a:cs typeface="DM Sans"/>
                <a:sym typeface="DM Sans"/>
              </a:rPr>
              <a:t>de clientes</a:t>
            </a:r>
            <a:r>
              <a:rPr lang="es" sz="1350">
                <a:solidFill>
                  <a:schemeClr val="dk1"/>
                </a:solidFill>
                <a:highlight>
                  <a:schemeClr val="lt1"/>
                </a:highlight>
                <a:latin typeface="DM Sans"/>
                <a:ea typeface="DM Sans"/>
                <a:cs typeface="DM Sans"/>
                <a:sym typeface="DM Sans"/>
              </a:rPr>
              <a:t>, puede definir y adaptar sus categorías para satisfacer sus necesidades de análisis de opiniones. Los tipos de </a:t>
            </a:r>
            <a:r>
              <a:rPr lang="es" sz="1350">
                <a:solidFill>
                  <a:schemeClr val="dk1"/>
                </a:solidFill>
                <a:highlight>
                  <a:schemeClr val="lt1"/>
                </a:highlight>
                <a:latin typeface="DM Sans"/>
                <a:ea typeface="DM Sans"/>
                <a:cs typeface="DM Sans"/>
                <a:sym typeface="DM Sans"/>
              </a:rPr>
              <a:t>análisis</a:t>
            </a:r>
            <a:r>
              <a:rPr lang="es" sz="1350">
                <a:solidFill>
                  <a:schemeClr val="dk1"/>
                </a:solidFill>
                <a:highlight>
                  <a:schemeClr val="lt1"/>
                </a:highlight>
                <a:latin typeface="DM Sans"/>
                <a:ea typeface="DM Sans"/>
                <a:cs typeface="DM Sans"/>
                <a:sym typeface="DM Sans"/>
              </a:rPr>
              <a:t> más comunes son:</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100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Análisis</a:t>
            </a:r>
            <a:r>
              <a:rPr lang="es" sz="1350">
                <a:solidFill>
                  <a:schemeClr val="dk1"/>
                </a:solidFill>
                <a:highlight>
                  <a:schemeClr val="lt1"/>
                </a:highlight>
                <a:latin typeface="DM Sans"/>
                <a:ea typeface="DM Sans"/>
                <a:cs typeface="DM Sans"/>
                <a:sym typeface="DM Sans"/>
              </a:rPr>
              <a:t> de sentimiento calificado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Detección de emociones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Aspect-based Sentiment Analysis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Multilingual sentiment analysis</a:t>
            </a:r>
            <a:endParaRPr sz="1350">
              <a:solidFill>
                <a:schemeClr val="dk1"/>
              </a:solidFill>
              <a:highlight>
                <a:schemeClr val="lt1"/>
              </a:highlight>
              <a:latin typeface="DM Sans"/>
              <a:ea typeface="DM Sans"/>
              <a:cs typeface="DM Sans"/>
              <a:sym typeface="DM Sans"/>
            </a:endParaRPr>
          </a:p>
        </p:txBody>
      </p:sp>
      <p:pic>
        <p:nvPicPr>
          <p:cNvPr id="324" name="Google Shape;324;p5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25" name="Google Shape;325;p51"/>
          <p:cNvPicPr preferRelativeResize="0"/>
          <p:nvPr/>
        </p:nvPicPr>
        <p:blipFill>
          <a:blip r:embed="rId4">
            <a:alphaModFix/>
          </a:blip>
          <a:stretch>
            <a:fillRect/>
          </a:stretch>
        </p:blipFill>
        <p:spPr>
          <a:xfrm>
            <a:off x="5561825" y="1311400"/>
            <a:ext cx="2754700" cy="275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sentimiento calificado</a:t>
            </a:r>
            <a:endParaRPr b="1" i="0" sz="4000" u="none" cap="none" strike="noStrike">
              <a:solidFill>
                <a:schemeClr val="dk1"/>
              </a:solidFill>
              <a:latin typeface="DM Sans"/>
              <a:ea typeface="DM Sans"/>
              <a:cs typeface="DM Sans"/>
              <a:sym typeface="DM Sans"/>
            </a:endParaRPr>
          </a:p>
        </p:txBody>
      </p:sp>
      <p:sp>
        <p:nvSpPr>
          <p:cNvPr id="336" name="Google Shape;336;p5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7" name="Google Shape;337;p5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8" name="Google Shape;338;p53"/>
          <p:cNvSpPr txBox="1"/>
          <p:nvPr/>
        </p:nvSpPr>
        <p:spPr>
          <a:xfrm>
            <a:off x="561900" y="1795650"/>
            <a:ext cx="4924500" cy="207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Si la polaridad es importante para el negocio se </a:t>
            </a:r>
            <a:r>
              <a:rPr lang="es" sz="1350">
                <a:solidFill>
                  <a:schemeClr val="dk1"/>
                </a:solidFill>
                <a:highlight>
                  <a:schemeClr val="lt1"/>
                </a:highlight>
                <a:latin typeface="DM Sans"/>
                <a:ea typeface="DM Sans"/>
                <a:cs typeface="DM Sans"/>
                <a:sym typeface="DM Sans"/>
              </a:rPr>
              <a:t>podrían</a:t>
            </a:r>
            <a:r>
              <a:rPr lang="es" sz="1350">
                <a:solidFill>
                  <a:schemeClr val="dk1"/>
                </a:solidFill>
                <a:highlight>
                  <a:schemeClr val="lt1"/>
                </a:highlight>
                <a:latin typeface="DM Sans"/>
                <a:ea typeface="DM Sans"/>
                <a:cs typeface="DM Sans"/>
                <a:sym typeface="DM Sans"/>
              </a:rPr>
              <a:t> tener diversas categorías (muy positivo, positivo, </a:t>
            </a:r>
            <a:r>
              <a:rPr lang="es" sz="1350">
                <a:solidFill>
                  <a:schemeClr val="dk1"/>
                </a:solidFill>
                <a:highlight>
                  <a:schemeClr val="lt1"/>
                </a:highlight>
                <a:latin typeface="DM Sans"/>
                <a:ea typeface="DM Sans"/>
                <a:cs typeface="DM Sans"/>
                <a:sym typeface="DM Sans"/>
              </a:rPr>
              <a:t>neutro</a:t>
            </a:r>
            <a:r>
              <a:rPr lang="es" sz="1350">
                <a:solidFill>
                  <a:schemeClr val="dk1"/>
                </a:solidFill>
                <a:highlight>
                  <a:schemeClr val="lt1"/>
                </a:highlight>
                <a:latin typeface="DM Sans"/>
                <a:ea typeface="DM Sans"/>
                <a:cs typeface="DM Sans"/>
                <a:sym typeface="DM Sans"/>
              </a:rPr>
              <a:t>, negativo y muy negativo). </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De esta forma se pueden </a:t>
            </a:r>
            <a:r>
              <a:rPr lang="es" sz="1350">
                <a:solidFill>
                  <a:schemeClr val="dk1"/>
                </a:solidFill>
                <a:highlight>
                  <a:schemeClr val="lt1"/>
                </a:highlight>
                <a:latin typeface="DM Sans"/>
                <a:ea typeface="DM Sans"/>
                <a:cs typeface="DM Sans"/>
                <a:sym typeface="DM Sans"/>
              </a:rPr>
              <a:t>detectar</a:t>
            </a:r>
            <a:r>
              <a:rPr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cuándo</a:t>
            </a:r>
            <a:r>
              <a:rPr lang="es" sz="1350">
                <a:solidFill>
                  <a:schemeClr val="dk1"/>
                </a:solidFill>
                <a:highlight>
                  <a:schemeClr val="lt1"/>
                </a:highlight>
                <a:latin typeface="DM Sans"/>
                <a:ea typeface="DM Sans"/>
                <a:cs typeface="DM Sans"/>
                <a:sym typeface="DM Sans"/>
              </a:rPr>
              <a:t> comentarios son negativos y poder establecer estrategias para mitigar impactos o deserción de clientes</a:t>
            </a:r>
            <a:endParaRPr sz="1350">
              <a:solidFill>
                <a:schemeClr val="dk1"/>
              </a:solidFill>
              <a:highlight>
                <a:schemeClr val="lt1"/>
              </a:highlight>
              <a:latin typeface="DM Sans"/>
              <a:ea typeface="DM Sans"/>
              <a:cs typeface="DM Sans"/>
              <a:sym typeface="DM Sans"/>
            </a:endParaRPr>
          </a:p>
        </p:txBody>
      </p:sp>
      <p:pic>
        <p:nvPicPr>
          <p:cNvPr id="339" name="Google Shape;339;p5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40" name="Google Shape;340;p53"/>
          <p:cNvPicPr preferRelativeResize="0"/>
          <p:nvPr/>
        </p:nvPicPr>
        <p:blipFill>
          <a:blip r:embed="rId4">
            <a:alphaModFix/>
          </a:blip>
          <a:stretch>
            <a:fillRect/>
          </a:stretch>
        </p:blipFill>
        <p:spPr>
          <a:xfrm>
            <a:off x="5433550" y="1382263"/>
            <a:ext cx="3409851" cy="2378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Detección de emociones</a:t>
            </a:r>
            <a:endParaRPr b="1" i="0" sz="4000" u="none" cap="none" strike="noStrike">
              <a:solidFill>
                <a:schemeClr val="dk1"/>
              </a:solidFill>
              <a:latin typeface="DM Sans"/>
              <a:ea typeface="DM Sans"/>
              <a:cs typeface="DM Sans"/>
              <a:sym typeface="DM Sans"/>
            </a:endParaRPr>
          </a:p>
        </p:txBody>
      </p:sp>
      <p:sp>
        <p:nvSpPr>
          <p:cNvPr id="346" name="Google Shape;346;p5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7" name="Google Shape;347;p5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8" name="Google Shape;348;p54"/>
          <p:cNvSpPr txBox="1"/>
          <p:nvPr/>
        </p:nvSpPr>
        <p:spPr>
          <a:xfrm>
            <a:off x="637200" y="1429575"/>
            <a:ext cx="4849200" cy="207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Permite ir más allá de la polaridad para detectar emociones, como felicidad, frustración, ira y tristeza.</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Muchos sistemas de detección de emociones utilizan léxicos (es decir, listas de palabras y las emociones que transmiten) o algoritmos complejos de aprendizaje automático.</a:t>
            </a:r>
            <a:endParaRPr sz="1350">
              <a:solidFill>
                <a:schemeClr val="dk1"/>
              </a:solidFill>
              <a:highlight>
                <a:schemeClr val="lt1"/>
              </a:highlight>
              <a:latin typeface="DM Sans"/>
              <a:ea typeface="DM Sans"/>
              <a:cs typeface="DM Sans"/>
              <a:sym typeface="DM Sans"/>
            </a:endParaRPr>
          </a:p>
        </p:txBody>
      </p:sp>
      <p:pic>
        <p:nvPicPr>
          <p:cNvPr id="349" name="Google Shape;349;p5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50" name="Google Shape;350;p54"/>
          <p:cNvPicPr preferRelativeResize="0"/>
          <p:nvPr/>
        </p:nvPicPr>
        <p:blipFill>
          <a:blip r:embed="rId4">
            <a:alphaModFix/>
          </a:blip>
          <a:stretch>
            <a:fillRect/>
          </a:stretch>
        </p:blipFill>
        <p:spPr>
          <a:xfrm>
            <a:off x="5662462" y="1313475"/>
            <a:ext cx="2637375" cy="263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8"/>
          <p:cNvPicPr preferRelativeResize="0"/>
          <p:nvPr/>
        </p:nvPicPr>
        <p:blipFill rotWithShape="1">
          <a:blip r:embed="rId3">
            <a:alphaModFix/>
          </a:blip>
          <a:srcRect b="0" l="0" r="0" t="0"/>
          <a:stretch/>
        </p:blipFill>
        <p:spPr>
          <a:xfrm>
            <a:off x="4699199" y="1237487"/>
            <a:ext cx="2042550" cy="3122575"/>
          </a:xfrm>
          <a:prstGeom prst="rect">
            <a:avLst/>
          </a:prstGeom>
          <a:noFill/>
          <a:ln>
            <a:noFill/>
          </a:ln>
        </p:spPr>
      </p:pic>
      <p:pic>
        <p:nvPicPr>
          <p:cNvPr id="95" name="Google Shape;95;p28"/>
          <p:cNvPicPr preferRelativeResize="0"/>
          <p:nvPr/>
        </p:nvPicPr>
        <p:blipFill rotWithShape="1">
          <a:blip r:embed="rId4">
            <a:alphaModFix/>
          </a:blip>
          <a:srcRect b="0" l="0" r="0" t="0"/>
          <a:stretch/>
        </p:blipFill>
        <p:spPr>
          <a:xfrm>
            <a:off x="4741125" y="1300625"/>
            <a:ext cx="1958700" cy="2989595"/>
          </a:xfrm>
          <a:prstGeom prst="rect">
            <a:avLst/>
          </a:prstGeom>
          <a:noFill/>
          <a:ln>
            <a:noFill/>
          </a:ln>
        </p:spPr>
      </p:pic>
      <p:sp>
        <p:nvSpPr>
          <p:cNvPr id="96" name="Google Shape;96;p2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7" name="Google Shape;97;p28"/>
          <p:cNvSpPr txBox="1"/>
          <p:nvPr/>
        </p:nvSpPr>
        <p:spPr>
          <a:xfrm>
            <a:off x="4740913" y="147442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28 Parte II</a:t>
            </a:r>
            <a:endParaRPr b="1" i="0" sz="1600" u="none" cap="none" strike="noStrike">
              <a:solidFill>
                <a:schemeClr val="lt1"/>
              </a:solidFill>
              <a:latin typeface="DM Sans"/>
              <a:ea typeface="DM Sans"/>
              <a:cs typeface="DM Sans"/>
              <a:sym typeface="DM Sans"/>
            </a:endParaRPr>
          </a:p>
        </p:txBody>
      </p:sp>
      <p:cxnSp>
        <p:nvCxnSpPr>
          <p:cNvPr id="98" name="Google Shape;98;p28"/>
          <p:cNvCxnSpPr/>
          <p:nvPr/>
        </p:nvCxnSpPr>
        <p:spPr>
          <a:xfrm>
            <a:off x="4815638" y="2670425"/>
            <a:ext cx="1778400" cy="0"/>
          </a:xfrm>
          <a:prstGeom prst="straightConnector1">
            <a:avLst/>
          </a:prstGeom>
          <a:noFill/>
          <a:ln cap="flat" cmpd="sng" w="9525">
            <a:solidFill>
              <a:srgbClr val="434343"/>
            </a:solidFill>
            <a:prstDash val="solid"/>
            <a:round/>
            <a:headEnd len="sm" w="sm" type="none"/>
            <a:tailEnd len="sm" w="sm" type="none"/>
          </a:ln>
        </p:spPr>
      </p:cxnSp>
      <p:sp>
        <p:nvSpPr>
          <p:cNvPr id="99" name="Google Shape;99;p28"/>
          <p:cNvSpPr txBox="1"/>
          <p:nvPr/>
        </p:nvSpPr>
        <p:spPr>
          <a:xfrm>
            <a:off x="4667538" y="1870300"/>
            <a:ext cx="2122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Datathon</a:t>
            </a:r>
            <a:endParaRPr b="1" i="0" sz="1300" u="none" cap="none" strike="noStrike">
              <a:solidFill>
                <a:srgbClr val="EAFF6A"/>
              </a:solidFill>
              <a:latin typeface="DM Sans"/>
              <a:ea typeface="DM Sans"/>
              <a:cs typeface="DM Sans"/>
              <a:sym typeface="DM Sans"/>
            </a:endParaRPr>
          </a:p>
        </p:txBody>
      </p:sp>
      <p:cxnSp>
        <p:nvCxnSpPr>
          <p:cNvPr id="100" name="Google Shape;100;p28"/>
          <p:cNvCxnSpPr/>
          <p:nvPr/>
        </p:nvCxnSpPr>
        <p:spPr>
          <a:xfrm>
            <a:off x="4831063" y="1843725"/>
            <a:ext cx="1778400" cy="0"/>
          </a:xfrm>
          <a:prstGeom prst="straightConnector1">
            <a:avLst/>
          </a:prstGeom>
          <a:noFill/>
          <a:ln cap="flat" cmpd="sng" w="9525">
            <a:solidFill>
              <a:srgbClr val="434343"/>
            </a:solidFill>
            <a:prstDash val="solid"/>
            <a:round/>
            <a:headEnd len="sm" w="sm" type="none"/>
            <a:tailEnd len="sm" w="sm" type="none"/>
          </a:ln>
        </p:spPr>
      </p:cxnSp>
      <p:sp>
        <p:nvSpPr>
          <p:cNvPr id="101" name="Google Shape;101;p28"/>
          <p:cNvSpPr txBox="1"/>
          <p:nvPr/>
        </p:nvSpPr>
        <p:spPr>
          <a:xfrm>
            <a:off x="4673488" y="2855575"/>
            <a:ext cx="2042700" cy="97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Introducción</a:t>
            </a:r>
            <a:endParaRPr sz="11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83AEFB"/>
              </a:solidFill>
              <a:latin typeface="DM Sans"/>
              <a:ea typeface="DM Sans"/>
              <a:cs typeface="DM Sans"/>
              <a:sym typeface="DM Sans"/>
            </a:endParaRPr>
          </a:p>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Proyecto final</a:t>
            </a:r>
            <a:endParaRPr sz="1100">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pic>
        <p:nvPicPr>
          <p:cNvPr id="102" name="Google Shape;102;p28"/>
          <p:cNvPicPr preferRelativeResize="0"/>
          <p:nvPr/>
        </p:nvPicPr>
        <p:blipFill rotWithShape="1">
          <a:blip r:embed="rId3">
            <a:alphaModFix/>
          </a:blip>
          <a:srcRect b="0" l="0" r="0" t="0"/>
          <a:stretch/>
        </p:blipFill>
        <p:spPr>
          <a:xfrm>
            <a:off x="2332162" y="1250837"/>
            <a:ext cx="2042550" cy="3122575"/>
          </a:xfrm>
          <a:prstGeom prst="rect">
            <a:avLst/>
          </a:prstGeom>
          <a:noFill/>
          <a:ln>
            <a:noFill/>
          </a:ln>
        </p:spPr>
      </p:pic>
      <p:pic>
        <p:nvPicPr>
          <p:cNvPr id="103" name="Google Shape;103;p28"/>
          <p:cNvPicPr preferRelativeResize="0"/>
          <p:nvPr/>
        </p:nvPicPr>
        <p:blipFill rotWithShape="1">
          <a:blip r:embed="rId4">
            <a:alphaModFix/>
          </a:blip>
          <a:srcRect b="0" l="0" r="0" t="0"/>
          <a:stretch/>
        </p:blipFill>
        <p:spPr>
          <a:xfrm>
            <a:off x="2374088" y="1313975"/>
            <a:ext cx="1958700" cy="2989595"/>
          </a:xfrm>
          <a:prstGeom prst="rect">
            <a:avLst/>
          </a:prstGeom>
          <a:noFill/>
          <a:ln>
            <a:noFill/>
          </a:ln>
        </p:spPr>
      </p:pic>
      <p:sp>
        <p:nvSpPr>
          <p:cNvPr id="104" name="Google Shape;104;p28"/>
          <p:cNvSpPr txBox="1"/>
          <p:nvPr/>
        </p:nvSpPr>
        <p:spPr>
          <a:xfrm>
            <a:off x="23738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28 Parte I</a:t>
            </a:r>
            <a:endParaRPr b="1" i="0" sz="1600" u="none" cap="none" strike="noStrike">
              <a:solidFill>
                <a:schemeClr val="lt1"/>
              </a:solidFill>
              <a:latin typeface="DM Sans"/>
              <a:ea typeface="DM Sans"/>
              <a:cs typeface="DM Sans"/>
              <a:sym typeface="DM Sans"/>
            </a:endParaRPr>
          </a:p>
        </p:txBody>
      </p:sp>
      <p:cxnSp>
        <p:nvCxnSpPr>
          <p:cNvPr id="105" name="Google Shape;105;p28"/>
          <p:cNvCxnSpPr/>
          <p:nvPr/>
        </p:nvCxnSpPr>
        <p:spPr>
          <a:xfrm>
            <a:off x="24486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6" name="Google Shape;106;p28"/>
          <p:cNvSpPr txBox="1"/>
          <p:nvPr/>
        </p:nvSpPr>
        <p:spPr>
          <a:xfrm>
            <a:off x="2300500" y="1883650"/>
            <a:ext cx="21225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Introducción al Procesamiento de Lenguaje Natural II</a:t>
            </a:r>
            <a:endParaRPr b="1" i="0" sz="1300" u="none" cap="none" strike="noStrike">
              <a:solidFill>
                <a:srgbClr val="EAFF6A"/>
              </a:solidFill>
              <a:latin typeface="DM Sans"/>
              <a:ea typeface="DM Sans"/>
              <a:cs typeface="DM Sans"/>
              <a:sym typeface="DM Sans"/>
            </a:endParaRPr>
          </a:p>
        </p:txBody>
      </p:sp>
      <p:cxnSp>
        <p:nvCxnSpPr>
          <p:cNvPr id="107" name="Google Shape;107;p28"/>
          <p:cNvCxnSpPr/>
          <p:nvPr/>
        </p:nvCxnSpPr>
        <p:spPr>
          <a:xfrm>
            <a:off x="24640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8" name="Google Shape;108;p28"/>
          <p:cNvSpPr txBox="1"/>
          <p:nvPr/>
        </p:nvSpPr>
        <p:spPr>
          <a:xfrm>
            <a:off x="2306450" y="3021325"/>
            <a:ext cx="2042700" cy="861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Introducción a spaCY</a:t>
            </a:r>
            <a:endParaRPr sz="11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83AEFB"/>
              </a:solidFill>
              <a:latin typeface="DM Sans"/>
              <a:ea typeface="DM Sans"/>
              <a:cs typeface="DM Sans"/>
              <a:sym typeface="DM Sans"/>
            </a:endParaRPr>
          </a:p>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Análisis de sentimiento </a:t>
            </a:r>
            <a:endParaRPr sz="10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Aspect-based sentiment Analysis</a:t>
            </a:r>
            <a:endParaRPr b="1" i="0" sz="4000" u="none" cap="none" strike="noStrike">
              <a:solidFill>
                <a:schemeClr val="dk1"/>
              </a:solidFill>
              <a:latin typeface="DM Sans"/>
              <a:ea typeface="DM Sans"/>
              <a:cs typeface="DM Sans"/>
              <a:sym typeface="DM Sans"/>
            </a:endParaRPr>
          </a:p>
        </p:txBody>
      </p:sp>
      <p:sp>
        <p:nvSpPr>
          <p:cNvPr id="356" name="Google Shape;356;p5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7" name="Google Shape;357;p5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8" name="Google Shape;358;p55"/>
          <p:cNvSpPr txBox="1"/>
          <p:nvPr/>
        </p:nvSpPr>
        <p:spPr>
          <a:xfrm>
            <a:off x="536350" y="1761000"/>
            <a:ext cx="4849200" cy="239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Por lo general, al analizar los sentimientos de los textos, queremos saber qué aspectos o características particulares mencionan las personas de manera positiva, neutral o negativa.</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Un clasificador basado en aspectos podría determinar que la oración expresa una opinión negativa sobre la duración de la batería.</a:t>
            </a:r>
            <a:endParaRPr sz="1350">
              <a:solidFill>
                <a:schemeClr val="dk1"/>
              </a:solidFill>
              <a:highlight>
                <a:schemeClr val="lt1"/>
              </a:highlight>
              <a:latin typeface="DM Sans"/>
              <a:ea typeface="DM Sans"/>
              <a:cs typeface="DM Sans"/>
              <a:sym typeface="DM Sans"/>
            </a:endParaRPr>
          </a:p>
        </p:txBody>
      </p:sp>
      <p:pic>
        <p:nvPicPr>
          <p:cNvPr id="359" name="Google Shape;359;p5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60" name="Google Shape;360;p55"/>
          <p:cNvPicPr preferRelativeResize="0"/>
          <p:nvPr/>
        </p:nvPicPr>
        <p:blipFill>
          <a:blip r:embed="rId4">
            <a:alphaModFix/>
          </a:blip>
          <a:stretch>
            <a:fillRect/>
          </a:stretch>
        </p:blipFill>
        <p:spPr>
          <a:xfrm>
            <a:off x="5486388" y="1170363"/>
            <a:ext cx="2872275" cy="2872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Multilingual sentiment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analysis</a:t>
            </a:r>
            <a:endParaRPr b="1" i="0" sz="4000" u="none" cap="none" strike="noStrike">
              <a:solidFill>
                <a:schemeClr val="dk1"/>
              </a:solidFill>
              <a:latin typeface="DM Sans"/>
              <a:ea typeface="DM Sans"/>
              <a:cs typeface="DM Sans"/>
              <a:sym typeface="DM Sans"/>
            </a:endParaRPr>
          </a:p>
        </p:txBody>
      </p:sp>
      <p:sp>
        <p:nvSpPr>
          <p:cNvPr id="366" name="Google Shape;366;p5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7" name="Google Shape;367;p5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8" name="Google Shape;368;p56"/>
          <p:cNvSpPr txBox="1"/>
          <p:nvPr/>
        </p:nvSpPr>
        <p:spPr>
          <a:xfrm>
            <a:off x="563250" y="1761000"/>
            <a:ext cx="48492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El análisis </a:t>
            </a:r>
            <a:r>
              <a:rPr lang="es" sz="1350">
                <a:solidFill>
                  <a:schemeClr val="dk1"/>
                </a:solidFill>
                <a:highlight>
                  <a:schemeClr val="lt1"/>
                </a:highlight>
                <a:latin typeface="DM Sans"/>
                <a:ea typeface="DM Sans"/>
                <a:cs typeface="DM Sans"/>
                <a:sym typeface="DM Sans"/>
              </a:rPr>
              <a:t>del sentimiento</a:t>
            </a:r>
            <a:r>
              <a:rPr lang="es" sz="1350">
                <a:solidFill>
                  <a:schemeClr val="dk1"/>
                </a:solidFill>
                <a:highlight>
                  <a:schemeClr val="lt1"/>
                </a:highlight>
                <a:latin typeface="DM Sans"/>
                <a:ea typeface="DM Sans"/>
                <a:cs typeface="DM Sans"/>
                <a:sym typeface="DM Sans"/>
              </a:rPr>
              <a:t> multilingüe puede ser difícil. Implica una gran cantidad de preprocesamiento y recursos. La mayoría de estos recursos están disponibles en línea (p. ej., léxicos de sentimientos), mientras que otros deben crearse (p. ej., corpus traducidos o algoritmos de detección de ruido), pero necesitará saber codificar para usarlos.</a:t>
            </a:r>
            <a:endParaRPr sz="1350">
              <a:solidFill>
                <a:schemeClr val="dk1"/>
              </a:solidFill>
              <a:highlight>
                <a:schemeClr val="lt1"/>
              </a:highlight>
              <a:latin typeface="DM Sans"/>
              <a:ea typeface="DM Sans"/>
              <a:cs typeface="DM Sans"/>
              <a:sym typeface="DM Sans"/>
            </a:endParaRPr>
          </a:p>
        </p:txBody>
      </p:sp>
      <p:pic>
        <p:nvPicPr>
          <p:cNvPr id="369" name="Google Shape;369;p56"/>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70" name="Google Shape;370;p56"/>
          <p:cNvPicPr preferRelativeResize="0"/>
          <p:nvPr/>
        </p:nvPicPr>
        <p:blipFill>
          <a:blip r:embed="rId4">
            <a:alphaModFix/>
          </a:blip>
          <a:stretch>
            <a:fillRect/>
          </a:stretch>
        </p:blipFill>
        <p:spPr>
          <a:xfrm>
            <a:off x="5565250" y="1338650"/>
            <a:ext cx="2730200" cy="273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Importancia del </a:t>
            </a: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de sentimiento</a:t>
            </a:r>
            <a:endParaRPr b="1" i="0" sz="4000" u="none" cap="none" strike="noStrike">
              <a:solidFill>
                <a:schemeClr val="dk1"/>
              </a:solidFill>
              <a:latin typeface="DM Sans"/>
              <a:ea typeface="DM Sans"/>
              <a:cs typeface="DM Sans"/>
              <a:sym typeface="DM Sans"/>
            </a:endParaRPr>
          </a:p>
        </p:txBody>
      </p:sp>
      <p:sp>
        <p:nvSpPr>
          <p:cNvPr id="381" name="Google Shape;381;p5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2" name="Google Shape;382;p5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3" name="Google Shape;383;p58"/>
          <p:cNvSpPr txBox="1"/>
          <p:nvPr/>
        </p:nvSpPr>
        <p:spPr>
          <a:xfrm>
            <a:off x="561900" y="1822950"/>
            <a:ext cx="4568400" cy="163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Dado que los humanos expresan sus pensamientos y sentimientos más abiertamente que nunca, el análisis de sentimientos se está convirtiendo rápidamente en una herramienta esencial para monitorear y comprender los sentimientos en todo tipo de datos.</a:t>
            </a:r>
            <a:endParaRPr sz="1350">
              <a:solidFill>
                <a:schemeClr val="dk1"/>
              </a:solidFill>
              <a:highlight>
                <a:schemeClr val="lt1"/>
              </a:highlight>
              <a:latin typeface="DM Sans"/>
              <a:ea typeface="DM Sans"/>
              <a:cs typeface="DM Sans"/>
              <a:sym typeface="DM Sans"/>
            </a:endParaRPr>
          </a:p>
        </p:txBody>
      </p:sp>
      <p:pic>
        <p:nvPicPr>
          <p:cNvPr id="384" name="Google Shape;384;p58"/>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85" name="Google Shape;385;p58"/>
          <p:cNvPicPr preferRelativeResize="0"/>
          <p:nvPr/>
        </p:nvPicPr>
        <p:blipFill>
          <a:blip r:embed="rId4">
            <a:alphaModFix/>
          </a:blip>
          <a:stretch>
            <a:fillRect/>
          </a:stretch>
        </p:blipFill>
        <p:spPr>
          <a:xfrm>
            <a:off x="5130300" y="1095750"/>
            <a:ext cx="2952000" cy="295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Importancia del análisis de sentimiento</a:t>
            </a:r>
            <a:endParaRPr b="1" i="0" sz="4000" u="none" cap="none" strike="noStrike">
              <a:solidFill>
                <a:schemeClr val="dk1"/>
              </a:solidFill>
              <a:latin typeface="DM Sans"/>
              <a:ea typeface="DM Sans"/>
              <a:cs typeface="DM Sans"/>
              <a:sym typeface="DM Sans"/>
            </a:endParaRPr>
          </a:p>
        </p:txBody>
      </p:sp>
      <p:sp>
        <p:nvSpPr>
          <p:cNvPr id="391" name="Google Shape;391;p5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2" name="Google Shape;392;p5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3" name="Google Shape;393;p59"/>
          <p:cNvSpPr txBox="1"/>
          <p:nvPr/>
        </p:nvSpPr>
        <p:spPr>
          <a:xfrm>
            <a:off x="582075" y="1664975"/>
            <a:ext cx="4568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El análisis automático de los comentarios de los clientes, como las opiniones en las respuestas de las encuestas y las conversaciones en las redes sociales, permite a las marcas saber qué hace felices o frustrados a los clientes, de modo que puedan adaptar los productos y servicios para satisfacer las necesidades de sus clientes.</a:t>
            </a:r>
            <a:endParaRPr sz="1350">
              <a:solidFill>
                <a:schemeClr val="dk1"/>
              </a:solidFill>
              <a:highlight>
                <a:schemeClr val="lt1"/>
              </a:highlight>
              <a:latin typeface="DM Sans"/>
              <a:ea typeface="DM Sans"/>
              <a:cs typeface="DM Sans"/>
              <a:sym typeface="DM Sans"/>
            </a:endParaRPr>
          </a:p>
        </p:txBody>
      </p:sp>
      <p:pic>
        <p:nvPicPr>
          <p:cNvPr id="394" name="Google Shape;394;p59"/>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395" name="Google Shape;395;p59"/>
          <p:cNvPicPr preferRelativeResize="0"/>
          <p:nvPr/>
        </p:nvPicPr>
        <p:blipFill>
          <a:blip r:embed="rId4">
            <a:alphaModFix/>
          </a:blip>
          <a:stretch>
            <a:fillRect/>
          </a:stretch>
        </p:blipFill>
        <p:spPr>
          <a:xfrm>
            <a:off x="5429800" y="1256850"/>
            <a:ext cx="2747675" cy="274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Importancia del análisis de sentimiento</a:t>
            </a:r>
            <a:endParaRPr b="1" i="0" sz="4000" u="none" cap="none" strike="noStrike">
              <a:solidFill>
                <a:schemeClr val="dk1"/>
              </a:solidFill>
              <a:latin typeface="DM Sans"/>
              <a:ea typeface="DM Sans"/>
              <a:cs typeface="DM Sans"/>
              <a:sym typeface="DM Sans"/>
            </a:endParaRPr>
          </a:p>
        </p:txBody>
      </p:sp>
      <p:sp>
        <p:nvSpPr>
          <p:cNvPr id="401" name="Google Shape;401;p6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2" name="Google Shape;402;p6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3" name="Google Shape;403;p60"/>
          <p:cNvSpPr txBox="1"/>
          <p:nvPr/>
        </p:nvSpPr>
        <p:spPr>
          <a:xfrm>
            <a:off x="548450" y="1664975"/>
            <a:ext cx="4568400" cy="207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Algunos beneficios que genera la implementación del </a:t>
            </a:r>
            <a:r>
              <a:rPr lang="es" sz="1350">
                <a:solidFill>
                  <a:schemeClr val="dk1"/>
                </a:solidFill>
                <a:highlight>
                  <a:schemeClr val="lt1"/>
                </a:highlight>
                <a:latin typeface="DM Sans"/>
                <a:ea typeface="DM Sans"/>
                <a:cs typeface="DM Sans"/>
                <a:sym typeface="DM Sans"/>
              </a:rPr>
              <a:t>análisis</a:t>
            </a:r>
            <a:r>
              <a:rPr lang="es" sz="1350">
                <a:solidFill>
                  <a:schemeClr val="dk1"/>
                </a:solidFill>
                <a:highlight>
                  <a:schemeClr val="lt1"/>
                </a:highlight>
                <a:latin typeface="DM Sans"/>
                <a:ea typeface="DM Sans"/>
                <a:cs typeface="DM Sans"/>
                <a:sym typeface="DM Sans"/>
              </a:rPr>
              <a:t> de sentimiento son:</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100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Identificación de necesidades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Ordenamiento de data a escala</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Análisis</a:t>
            </a:r>
            <a:r>
              <a:rPr lang="es" sz="1350">
                <a:solidFill>
                  <a:schemeClr val="dk1"/>
                </a:solidFill>
                <a:highlight>
                  <a:schemeClr val="lt1"/>
                </a:highlight>
                <a:latin typeface="DM Sans"/>
                <a:ea typeface="DM Sans"/>
                <a:cs typeface="DM Sans"/>
                <a:sym typeface="DM Sans"/>
              </a:rPr>
              <a:t> en tiempo real</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es" sz="1350">
                <a:solidFill>
                  <a:schemeClr val="dk1"/>
                </a:solidFill>
                <a:highlight>
                  <a:schemeClr val="lt1"/>
                </a:highlight>
                <a:latin typeface="DM Sans"/>
                <a:ea typeface="DM Sans"/>
                <a:cs typeface="DM Sans"/>
                <a:sym typeface="DM Sans"/>
              </a:rPr>
              <a:t>Criterios consistentes</a:t>
            </a:r>
            <a:endParaRPr sz="1350">
              <a:solidFill>
                <a:schemeClr val="dk1"/>
              </a:solidFill>
              <a:highlight>
                <a:schemeClr val="lt1"/>
              </a:highlight>
              <a:latin typeface="DM Sans"/>
              <a:ea typeface="DM Sans"/>
              <a:cs typeface="DM Sans"/>
              <a:sym typeface="DM Sans"/>
            </a:endParaRPr>
          </a:p>
        </p:txBody>
      </p:sp>
      <p:pic>
        <p:nvPicPr>
          <p:cNvPr id="404" name="Google Shape;404;p6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05" name="Google Shape;405;p60"/>
          <p:cNvPicPr preferRelativeResize="0"/>
          <p:nvPr/>
        </p:nvPicPr>
        <p:blipFill>
          <a:blip r:embed="rId4">
            <a:alphaModFix/>
          </a:blip>
          <a:stretch>
            <a:fillRect/>
          </a:stretch>
        </p:blipFill>
        <p:spPr>
          <a:xfrm>
            <a:off x="5025300" y="1232350"/>
            <a:ext cx="3426000" cy="2829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 de aplicación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 de </a:t>
            </a: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de sentimiento</a:t>
            </a:r>
            <a:endParaRPr b="1" i="0" sz="4000" u="none" cap="none" strike="noStrike">
              <a:solidFill>
                <a:schemeClr val="dk1"/>
              </a:solidFill>
              <a:latin typeface="DM Sans"/>
              <a:ea typeface="DM Sans"/>
              <a:cs typeface="DM Sans"/>
              <a:sym typeface="DM Sans"/>
            </a:endParaRPr>
          </a:p>
        </p:txBody>
      </p:sp>
      <p:sp>
        <p:nvSpPr>
          <p:cNvPr id="416" name="Google Shape;416;p6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7" name="Google Shape;417;p6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8" name="Google Shape;418;p62"/>
          <p:cNvSpPr txBox="1"/>
          <p:nvPr/>
        </p:nvSpPr>
        <p:spPr>
          <a:xfrm>
            <a:off x="561900" y="1694800"/>
            <a:ext cx="4924500" cy="239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lt1"/>
                </a:highlight>
                <a:latin typeface="DM Sans"/>
                <a:ea typeface="DM Sans"/>
                <a:cs typeface="DM Sans"/>
                <a:sym typeface="DM Sans"/>
              </a:rPr>
              <a:t>Algunos ejemplos en la industria actual son:</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Monitoreo de marcas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Mejorando soporte al cliente</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Revisando feedback de empleados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Proveer mejores productos de analitica</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Monitoreo de mercado</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Análisis</a:t>
            </a:r>
            <a:r>
              <a:rPr lang="es" sz="1350">
                <a:solidFill>
                  <a:schemeClr val="dk1"/>
                </a:solidFill>
                <a:highlight>
                  <a:schemeClr val="lt1"/>
                </a:highlight>
                <a:latin typeface="DM Sans"/>
                <a:ea typeface="DM Sans"/>
                <a:cs typeface="DM Sans"/>
                <a:sym typeface="DM Sans"/>
              </a:rPr>
              <a:t> de competencia </a:t>
            </a:r>
            <a:endParaRPr sz="1350">
              <a:solidFill>
                <a:schemeClr val="dk1"/>
              </a:solidFill>
              <a:highlight>
                <a:schemeClr val="lt1"/>
              </a:highlight>
              <a:latin typeface="DM Sans"/>
              <a:ea typeface="DM Sans"/>
              <a:cs typeface="DM Sans"/>
              <a:sym typeface="DM Sans"/>
            </a:endParaRPr>
          </a:p>
        </p:txBody>
      </p:sp>
      <p:pic>
        <p:nvPicPr>
          <p:cNvPr id="419" name="Google Shape;419;p6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20" name="Google Shape;420;p62"/>
          <p:cNvPicPr preferRelativeResize="0"/>
          <p:nvPr/>
        </p:nvPicPr>
        <p:blipFill>
          <a:blip r:embed="rId4">
            <a:alphaModFix/>
          </a:blip>
          <a:stretch>
            <a:fillRect/>
          </a:stretch>
        </p:blipFill>
        <p:spPr>
          <a:xfrm>
            <a:off x="5819787" y="1334400"/>
            <a:ext cx="2637375" cy="2637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 de análisis de sentimiento</a:t>
            </a:r>
            <a:endParaRPr b="1" i="0" sz="4000" u="none" cap="none" strike="noStrike">
              <a:solidFill>
                <a:schemeClr val="dk1"/>
              </a:solidFill>
              <a:latin typeface="DM Sans"/>
              <a:ea typeface="DM Sans"/>
              <a:cs typeface="DM Sans"/>
              <a:sym typeface="DM Sans"/>
            </a:endParaRPr>
          </a:p>
        </p:txBody>
      </p:sp>
      <p:sp>
        <p:nvSpPr>
          <p:cNvPr id="426" name="Google Shape;426;p6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7" name="Google Shape;427;p6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8" name="Google Shape;428;p63"/>
          <p:cNvSpPr txBox="1"/>
          <p:nvPr/>
        </p:nvSpPr>
        <p:spPr>
          <a:xfrm>
            <a:off x="561900" y="1836025"/>
            <a:ext cx="4924500" cy="27027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Monitoreo del contenido generado por usuarios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Descubriendo influenciadores para marcas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Monitoreo de redes sociales para hacer branding y publicidad</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Mejor Manejo de crisis </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Creación de recomendaciones de acuerdo a las necesidades de los clientes</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350">
                <a:solidFill>
                  <a:schemeClr val="dk1"/>
                </a:solidFill>
                <a:highlight>
                  <a:schemeClr val="lt1"/>
                </a:highlight>
                <a:latin typeface="DM Sans"/>
                <a:ea typeface="DM Sans"/>
                <a:cs typeface="DM Sans"/>
                <a:sym typeface="DM Sans"/>
              </a:rPr>
              <a:t>Veamos a continuación algunas aplicaciones puntuales.</a:t>
            </a:r>
            <a:endParaRPr sz="1350">
              <a:solidFill>
                <a:schemeClr val="dk1"/>
              </a:solidFill>
              <a:highlight>
                <a:schemeClr val="lt1"/>
              </a:highlight>
              <a:latin typeface="DM Sans"/>
              <a:ea typeface="DM Sans"/>
              <a:cs typeface="DM Sans"/>
              <a:sym typeface="DM Sans"/>
            </a:endParaRPr>
          </a:p>
        </p:txBody>
      </p:sp>
      <p:pic>
        <p:nvPicPr>
          <p:cNvPr id="429" name="Google Shape;429;p6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30" name="Google Shape;430;p63"/>
          <p:cNvPicPr preferRelativeResize="0"/>
          <p:nvPr/>
        </p:nvPicPr>
        <p:blipFill>
          <a:blip r:embed="rId4">
            <a:alphaModFix/>
          </a:blip>
          <a:stretch>
            <a:fillRect/>
          </a:stretch>
        </p:blipFill>
        <p:spPr>
          <a:xfrm>
            <a:off x="5819787" y="1334400"/>
            <a:ext cx="2637375" cy="2637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arenR"/>
            </a:pPr>
            <a:r>
              <a:rPr b="1" lang="es" sz="4000">
                <a:solidFill>
                  <a:schemeClr val="dk1"/>
                </a:solidFill>
                <a:latin typeface="DM Sans"/>
                <a:ea typeface="DM Sans"/>
                <a:cs typeface="DM Sans"/>
                <a:sym typeface="DM Sans"/>
              </a:rPr>
              <a:t>Campañas </a:t>
            </a:r>
            <a:r>
              <a:rPr b="1" lang="es" sz="4000">
                <a:solidFill>
                  <a:schemeClr val="dk1"/>
                </a:solidFill>
                <a:latin typeface="DM Sans"/>
                <a:ea typeface="DM Sans"/>
                <a:cs typeface="DM Sans"/>
                <a:sym typeface="DM Sans"/>
              </a:rPr>
              <a:t>Políticas</a:t>
            </a:r>
            <a:endParaRPr b="1" i="0" sz="4000" u="none" cap="none" strike="noStrike">
              <a:solidFill>
                <a:schemeClr val="dk1"/>
              </a:solidFill>
              <a:latin typeface="DM Sans"/>
              <a:ea typeface="DM Sans"/>
              <a:cs typeface="DM Sans"/>
              <a:sym typeface="DM Sans"/>
            </a:endParaRPr>
          </a:p>
        </p:txBody>
      </p:sp>
      <p:sp>
        <p:nvSpPr>
          <p:cNvPr id="436" name="Google Shape;436;p6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7" name="Google Shape;437;p6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8" name="Google Shape;438;p64"/>
          <p:cNvSpPr txBox="1"/>
          <p:nvPr/>
        </p:nvSpPr>
        <p:spPr>
          <a:xfrm>
            <a:off x="603300" y="1184150"/>
            <a:ext cx="4541100" cy="3286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550">
                <a:solidFill>
                  <a:schemeClr val="dk1"/>
                </a:solidFill>
                <a:highlight>
                  <a:schemeClr val="lt1"/>
                </a:highlight>
                <a:latin typeface="DM Sans"/>
                <a:ea typeface="DM Sans"/>
                <a:cs typeface="DM Sans"/>
                <a:sym typeface="DM Sans"/>
              </a:rPr>
              <a:t>En la campaña presidencial de EEUU 2022 se </a:t>
            </a:r>
            <a:r>
              <a:rPr lang="es" sz="1550">
                <a:solidFill>
                  <a:schemeClr val="dk1"/>
                </a:solidFill>
                <a:highlight>
                  <a:schemeClr val="lt1"/>
                </a:highlight>
                <a:latin typeface="DM Sans"/>
                <a:ea typeface="DM Sans"/>
                <a:cs typeface="DM Sans"/>
                <a:sym typeface="DM Sans"/>
              </a:rPr>
              <a:t>utilizó</a:t>
            </a:r>
            <a:r>
              <a:rPr lang="es" sz="1550">
                <a:solidFill>
                  <a:schemeClr val="dk1"/>
                </a:solidFill>
                <a:highlight>
                  <a:schemeClr val="lt1"/>
                </a:highlight>
                <a:latin typeface="DM Sans"/>
                <a:ea typeface="DM Sans"/>
                <a:cs typeface="DM Sans"/>
                <a:sym typeface="DM Sans"/>
              </a:rPr>
              <a:t> </a:t>
            </a:r>
            <a:r>
              <a:rPr lang="es" sz="1550">
                <a:solidFill>
                  <a:schemeClr val="dk1"/>
                </a:solidFill>
                <a:highlight>
                  <a:schemeClr val="lt1"/>
                </a:highlight>
                <a:latin typeface="DM Sans"/>
                <a:ea typeface="DM Sans"/>
                <a:cs typeface="DM Sans"/>
                <a:sym typeface="DM Sans"/>
              </a:rPr>
              <a:t>análisis</a:t>
            </a:r>
            <a:r>
              <a:rPr lang="es" sz="1550">
                <a:solidFill>
                  <a:schemeClr val="dk1"/>
                </a:solidFill>
                <a:highlight>
                  <a:schemeClr val="lt1"/>
                </a:highlight>
                <a:latin typeface="DM Sans"/>
                <a:ea typeface="DM Sans"/>
                <a:cs typeface="DM Sans"/>
                <a:sym typeface="DM Sans"/>
              </a:rPr>
              <a:t> de sentimientos para determinar cómo recibe el público los anuncios. La administración de Biden aplicó el análisis de sentimientos para evaluar los anuncios de políticas. Además, esta forma de análisis se puede utilizar para estudiar la cantidad de menciones negativas sobre candidatos en varias fuentes de noticias y medios.</a:t>
            </a:r>
            <a:endParaRPr sz="1550">
              <a:solidFill>
                <a:schemeClr val="dk1"/>
              </a:solidFill>
              <a:highlight>
                <a:schemeClr val="lt1"/>
              </a:highlight>
              <a:latin typeface="DM Sans"/>
              <a:ea typeface="DM Sans"/>
              <a:cs typeface="DM Sans"/>
              <a:sym typeface="DM Sans"/>
            </a:endParaRPr>
          </a:p>
        </p:txBody>
      </p:sp>
      <p:pic>
        <p:nvPicPr>
          <p:cNvPr id="439" name="Google Shape;439;p6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40" name="Google Shape;440;p64"/>
          <p:cNvPicPr preferRelativeResize="0"/>
          <p:nvPr/>
        </p:nvPicPr>
        <p:blipFill>
          <a:blip r:embed="rId4">
            <a:alphaModFix/>
          </a:blip>
          <a:stretch>
            <a:fillRect/>
          </a:stretch>
        </p:blipFill>
        <p:spPr>
          <a:xfrm>
            <a:off x="5144400" y="1757550"/>
            <a:ext cx="3352800" cy="2139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4" name="Google Shape;114;p29"/>
          <p:cNvPicPr preferRelativeResize="0"/>
          <p:nvPr/>
        </p:nvPicPr>
        <p:blipFill rotWithShape="1">
          <a:blip r:embed="rId3">
            <a:alphaModFix/>
          </a:blip>
          <a:srcRect b="0" l="0" r="0" t="0"/>
          <a:stretch/>
        </p:blipFill>
        <p:spPr>
          <a:xfrm>
            <a:off x="2172438" y="2001144"/>
            <a:ext cx="196975" cy="196975"/>
          </a:xfrm>
          <a:prstGeom prst="rect">
            <a:avLst/>
          </a:prstGeom>
          <a:noFill/>
          <a:ln>
            <a:noFill/>
          </a:ln>
        </p:spPr>
      </p:pic>
      <p:sp>
        <p:nvSpPr>
          <p:cNvPr id="115" name="Google Shape;115;p29"/>
          <p:cNvSpPr txBox="1"/>
          <p:nvPr/>
        </p:nvSpPr>
        <p:spPr>
          <a:xfrm>
            <a:off x="2690561" y="1907444"/>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Introducir </a:t>
            </a:r>
            <a:r>
              <a:rPr lang="es" sz="1350">
                <a:solidFill>
                  <a:schemeClr val="lt1"/>
                </a:solidFill>
                <a:latin typeface="DM Sans"/>
                <a:ea typeface="DM Sans"/>
                <a:cs typeface="DM Sans"/>
                <a:sym typeface="DM Sans"/>
              </a:rPr>
              <a:t>diferentes librerías para el procesamiento de texto</a:t>
            </a:r>
            <a:endParaRPr b="0" i="0" sz="1350" u="none" cap="none" strike="noStrike">
              <a:solidFill>
                <a:schemeClr val="lt1"/>
              </a:solidFill>
              <a:latin typeface="DM Sans"/>
              <a:ea typeface="DM Sans"/>
              <a:cs typeface="DM Sans"/>
              <a:sym typeface="DM Sans"/>
            </a:endParaRPr>
          </a:p>
        </p:txBody>
      </p:sp>
      <p:pic>
        <p:nvPicPr>
          <p:cNvPr id="116" name="Google Shape;116;p29"/>
          <p:cNvPicPr preferRelativeResize="0"/>
          <p:nvPr/>
        </p:nvPicPr>
        <p:blipFill rotWithShape="1">
          <a:blip r:embed="rId3">
            <a:alphaModFix/>
          </a:blip>
          <a:srcRect b="0" l="0" r="0" t="0"/>
          <a:stretch/>
        </p:blipFill>
        <p:spPr>
          <a:xfrm>
            <a:off x="2172738" y="2733469"/>
            <a:ext cx="196975" cy="196975"/>
          </a:xfrm>
          <a:prstGeom prst="rect">
            <a:avLst/>
          </a:prstGeom>
          <a:noFill/>
          <a:ln>
            <a:noFill/>
          </a:ln>
        </p:spPr>
      </p:pic>
      <p:sp>
        <p:nvSpPr>
          <p:cNvPr id="117" name="Google Shape;117;p29"/>
          <p:cNvSpPr txBox="1"/>
          <p:nvPr/>
        </p:nvSpPr>
        <p:spPr>
          <a:xfrm>
            <a:off x="2690561" y="263575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Identifi</a:t>
            </a:r>
            <a:r>
              <a:rPr b="1" lang="es" sz="1350">
                <a:solidFill>
                  <a:srgbClr val="FFFFFF"/>
                </a:solidFill>
                <a:latin typeface="DM Sans"/>
                <a:ea typeface="DM Sans"/>
                <a:cs typeface="DM Sans"/>
                <a:sym typeface="DM Sans"/>
              </a:rPr>
              <a:t>car </a:t>
            </a:r>
            <a:r>
              <a:rPr lang="es" sz="1350">
                <a:solidFill>
                  <a:srgbClr val="FFFFFF"/>
                </a:solidFill>
                <a:latin typeface="DM Sans"/>
                <a:ea typeface="DM Sans"/>
                <a:cs typeface="DM Sans"/>
                <a:sym typeface="DM Sans"/>
              </a:rPr>
              <a:t>beneficios de usar técnicas de análisis de sentimiento</a:t>
            </a:r>
            <a:endParaRPr i="0" sz="1350" u="none" cap="none" strike="noStrike">
              <a:solidFill>
                <a:srgbClr val="FFFFFF"/>
              </a:solidFill>
              <a:latin typeface="DM Sans"/>
              <a:ea typeface="DM Sans"/>
              <a:cs typeface="DM Sans"/>
              <a:sym typeface="DM Sans"/>
            </a:endParaRPr>
          </a:p>
        </p:txBody>
      </p:sp>
      <p:cxnSp>
        <p:nvCxnSpPr>
          <p:cNvPr id="118" name="Google Shape;118;p29"/>
          <p:cNvCxnSpPr>
            <a:endCxn id="116" idx="0"/>
          </p:cNvCxnSpPr>
          <p:nvPr/>
        </p:nvCxnSpPr>
        <p:spPr>
          <a:xfrm flipH="1" rot="-5400000">
            <a:off x="2003175" y="2465419"/>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2) Atención al cliente</a:t>
            </a:r>
            <a:endParaRPr b="1" i="0" sz="4000" u="none" cap="none" strike="noStrike">
              <a:solidFill>
                <a:schemeClr val="dk1"/>
              </a:solidFill>
              <a:latin typeface="DM Sans"/>
              <a:ea typeface="DM Sans"/>
              <a:cs typeface="DM Sans"/>
              <a:sym typeface="DM Sans"/>
            </a:endParaRPr>
          </a:p>
        </p:txBody>
      </p:sp>
      <p:sp>
        <p:nvSpPr>
          <p:cNvPr id="446" name="Google Shape;446;p6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7" name="Google Shape;447;p6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8" name="Google Shape;448;p65"/>
          <p:cNvSpPr txBox="1"/>
          <p:nvPr/>
        </p:nvSpPr>
        <p:spPr>
          <a:xfrm>
            <a:off x="603300" y="1184150"/>
            <a:ext cx="4541100" cy="3286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550">
                <a:solidFill>
                  <a:schemeClr val="dk1"/>
                </a:solidFill>
                <a:highlight>
                  <a:schemeClr val="lt1"/>
                </a:highlight>
                <a:latin typeface="DM Sans"/>
                <a:ea typeface="DM Sans"/>
                <a:cs typeface="DM Sans"/>
                <a:sym typeface="DM Sans"/>
              </a:rPr>
              <a:t>Dada la gran cantidad de solicitudes que deben procesarse y evaluarse, así como los diversos niveles de urgencia de varias solicitudes. Al usar herramientas de comprensión del lenguaje natural, una empresa  como Mercadolibre puede procesar automáticamente una gran cantidad de llamadas telefónicas, correos electrónicos y chats en línea, y clasificarlos en categorías según los rasgos comunes.</a:t>
            </a:r>
            <a:endParaRPr sz="1550">
              <a:solidFill>
                <a:schemeClr val="dk1"/>
              </a:solidFill>
              <a:highlight>
                <a:schemeClr val="lt1"/>
              </a:highlight>
              <a:latin typeface="DM Sans"/>
              <a:ea typeface="DM Sans"/>
              <a:cs typeface="DM Sans"/>
              <a:sym typeface="DM Sans"/>
            </a:endParaRPr>
          </a:p>
        </p:txBody>
      </p:sp>
      <p:pic>
        <p:nvPicPr>
          <p:cNvPr id="449" name="Google Shape;449;p6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50" name="Google Shape;450;p65"/>
          <p:cNvPicPr preferRelativeResize="0"/>
          <p:nvPr/>
        </p:nvPicPr>
        <p:blipFill>
          <a:blip r:embed="rId4">
            <a:alphaModFix/>
          </a:blip>
          <a:stretch>
            <a:fillRect/>
          </a:stretch>
        </p:blipFill>
        <p:spPr>
          <a:xfrm>
            <a:off x="5230250" y="1329700"/>
            <a:ext cx="3172828" cy="28722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Prevención de crisis </a:t>
            </a:r>
            <a:endParaRPr b="1" i="0" sz="4000" u="none" cap="none" strike="noStrike">
              <a:solidFill>
                <a:schemeClr val="dk1"/>
              </a:solidFill>
              <a:latin typeface="DM Sans"/>
              <a:ea typeface="DM Sans"/>
              <a:cs typeface="DM Sans"/>
              <a:sym typeface="DM Sans"/>
            </a:endParaRPr>
          </a:p>
        </p:txBody>
      </p:sp>
      <p:sp>
        <p:nvSpPr>
          <p:cNvPr id="456" name="Google Shape;456;p6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7" name="Google Shape;457;p6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8" name="Google Shape;458;p66"/>
          <p:cNvSpPr txBox="1"/>
          <p:nvPr/>
        </p:nvSpPr>
        <p:spPr>
          <a:xfrm>
            <a:off x="603300" y="1184150"/>
            <a:ext cx="4541100" cy="3286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550">
                <a:solidFill>
                  <a:schemeClr val="dk1"/>
                </a:solidFill>
                <a:highlight>
                  <a:schemeClr val="lt1"/>
                </a:highlight>
                <a:latin typeface="DM Sans"/>
                <a:ea typeface="DM Sans"/>
                <a:cs typeface="DM Sans"/>
                <a:sym typeface="DM Sans"/>
              </a:rPr>
              <a:t>Herramientas como Brand24 son útiles para monitorear las redes sociales en tiempo real. Recopilan todas las menciones de palabras en sitios de noticias, sitios web y foros de discusión. Esto garantiza que los especialistas en relaciones públicas reciban alertas sobre los comentarios negativos inmediatamente después de que aparezcan, de modo que la empresa pueda implementar medidas.</a:t>
            </a:r>
            <a:endParaRPr sz="1550">
              <a:solidFill>
                <a:schemeClr val="dk1"/>
              </a:solidFill>
              <a:highlight>
                <a:schemeClr val="lt1"/>
              </a:highlight>
              <a:latin typeface="DM Sans"/>
              <a:ea typeface="DM Sans"/>
              <a:cs typeface="DM Sans"/>
              <a:sym typeface="DM Sans"/>
            </a:endParaRPr>
          </a:p>
        </p:txBody>
      </p:sp>
      <p:pic>
        <p:nvPicPr>
          <p:cNvPr id="459" name="Google Shape;459;p66"/>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60" name="Google Shape;460;p66"/>
          <p:cNvPicPr preferRelativeResize="0"/>
          <p:nvPr/>
        </p:nvPicPr>
        <p:blipFill>
          <a:blip r:embed="rId4">
            <a:alphaModFix/>
          </a:blip>
          <a:stretch>
            <a:fillRect/>
          </a:stretch>
        </p:blipFill>
        <p:spPr>
          <a:xfrm>
            <a:off x="5344350" y="1348725"/>
            <a:ext cx="2872275" cy="2872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4</a:t>
            </a:r>
            <a:r>
              <a:rPr b="1" lang="es" sz="4000">
                <a:solidFill>
                  <a:schemeClr val="dk1"/>
                </a:solidFill>
                <a:latin typeface="DM Sans"/>
                <a:ea typeface="DM Sans"/>
                <a:cs typeface="DM Sans"/>
                <a:sym typeface="DM Sans"/>
              </a:rPr>
              <a:t>) Finanzas</a:t>
            </a:r>
            <a:endParaRPr b="1" i="0" sz="4000" u="none" cap="none" strike="noStrike">
              <a:solidFill>
                <a:schemeClr val="dk1"/>
              </a:solidFill>
              <a:latin typeface="DM Sans"/>
              <a:ea typeface="DM Sans"/>
              <a:cs typeface="DM Sans"/>
              <a:sym typeface="DM Sans"/>
            </a:endParaRPr>
          </a:p>
        </p:txBody>
      </p:sp>
      <p:sp>
        <p:nvSpPr>
          <p:cNvPr id="466" name="Google Shape;466;p6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7" name="Google Shape;467;p6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8" name="Google Shape;468;p67"/>
          <p:cNvSpPr txBox="1"/>
          <p:nvPr/>
        </p:nvSpPr>
        <p:spPr>
          <a:xfrm>
            <a:off x="603300" y="1184150"/>
            <a:ext cx="4541100" cy="2928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550">
                <a:solidFill>
                  <a:schemeClr val="dk1"/>
                </a:solidFill>
                <a:highlight>
                  <a:schemeClr val="lt1"/>
                </a:highlight>
                <a:latin typeface="DM Sans"/>
                <a:ea typeface="DM Sans"/>
                <a:cs typeface="DM Sans"/>
                <a:sym typeface="DM Sans"/>
              </a:rPr>
              <a:t>En el caso del mercado de valores es de suprema importancia el análisis de sentimientos en los mercados de futuros, commodities y criptomonedas. Es por esto que se necesita del procesamiento de lenguaje natural para poder identificar puntos de entrada y salidas en posibles inversiones que podamos hacer.</a:t>
            </a:r>
            <a:endParaRPr sz="1550">
              <a:solidFill>
                <a:schemeClr val="dk1"/>
              </a:solidFill>
              <a:highlight>
                <a:schemeClr val="lt1"/>
              </a:highlight>
              <a:latin typeface="DM Sans"/>
              <a:ea typeface="DM Sans"/>
              <a:cs typeface="DM Sans"/>
              <a:sym typeface="DM Sans"/>
            </a:endParaRPr>
          </a:p>
        </p:txBody>
      </p:sp>
      <p:pic>
        <p:nvPicPr>
          <p:cNvPr id="469" name="Google Shape;469;p67"/>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470" name="Google Shape;470;p67"/>
          <p:cNvPicPr preferRelativeResize="0"/>
          <p:nvPr/>
        </p:nvPicPr>
        <p:blipFill>
          <a:blip r:embed="rId4">
            <a:alphaModFix/>
          </a:blip>
          <a:stretch>
            <a:fillRect/>
          </a:stretch>
        </p:blipFill>
        <p:spPr>
          <a:xfrm>
            <a:off x="5391875" y="1240175"/>
            <a:ext cx="2872275" cy="2872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76" name="Google Shape;476;p6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82" name="Google Shape;482;p69"/>
          <p:cNvSpPr txBox="1"/>
          <p:nvPr/>
        </p:nvSpPr>
        <p:spPr>
          <a:xfrm>
            <a:off x="644250" y="1647725"/>
            <a:ext cx="7855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Analizaremos un ejemplo donde utilizaremos técnicas de </a:t>
            </a:r>
            <a:r>
              <a:rPr lang="es" sz="2500">
                <a:solidFill>
                  <a:srgbClr val="B7B7B7"/>
                </a:solidFill>
                <a:latin typeface="DM Sans"/>
                <a:ea typeface="DM Sans"/>
                <a:cs typeface="DM Sans"/>
                <a:sym typeface="DM Sans"/>
              </a:rPr>
              <a:t>análisis</a:t>
            </a:r>
            <a:r>
              <a:rPr lang="es" sz="2500">
                <a:solidFill>
                  <a:srgbClr val="B7B7B7"/>
                </a:solidFill>
                <a:latin typeface="DM Sans"/>
                <a:ea typeface="DM Sans"/>
                <a:cs typeface="DM Sans"/>
                <a:sym typeface="DM Sans"/>
              </a:rPr>
              <a:t> de sentimiento con el fin de caracterizar revisiones de películas de Amazon. </a:t>
            </a:r>
            <a:endParaRPr sz="2500">
              <a:solidFill>
                <a:srgbClr val="B7B7B7"/>
              </a:solidFill>
              <a:latin typeface="DM Sans"/>
              <a:ea typeface="DM Sans"/>
              <a:cs typeface="DM Sans"/>
              <a:sym typeface="DM Sans"/>
            </a:endParaRPr>
          </a:p>
        </p:txBody>
      </p:sp>
      <p:grpSp>
        <p:nvGrpSpPr>
          <p:cNvPr id="483" name="Google Shape;483;p69"/>
          <p:cNvGrpSpPr/>
          <p:nvPr/>
        </p:nvGrpSpPr>
        <p:grpSpPr>
          <a:xfrm>
            <a:off x="473351" y="619523"/>
            <a:ext cx="738900" cy="738900"/>
            <a:chOff x="473351" y="619523"/>
            <a:chExt cx="738900" cy="738900"/>
          </a:xfrm>
        </p:grpSpPr>
        <p:sp>
          <p:nvSpPr>
            <p:cNvPr id="484" name="Google Shape;484;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de sentimiento: Caso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nvSpPr>
        <p:spPr>
          <a:xfrm>
            <a:off x="473350" y="468000"/>
            <a:ext cx="814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podemos predecir el sentimiento asociado con una interacción con el cliente?</a:t>
            </a:r>
            <a:endParaRPr b="1" i="0" sz="4000" u="none" cap="none" strike="noStrike">
              <a:solidFill>
                <a:schemeClr val="dk1"/>
              </a:solidFill>
              <a:latin typeface="DM Sans"/>
              <a:ea typeface="DM Sans"/>
              <a:cs typeface="DM Sans"/>
              <a:sym typeface="DM Sans"/>
            </a:endParaRPr>
          </a:p>
        </p:txBody>
      </p:sp>
      <p:sp>
        <p:nvSpPr>
          <p:cNvPr id="496" name="Google Shape;496;p7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7" name="Google Shape;497;p7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8" name="Google Shape;498;p71"/>
          <p:cNvSpPr txBox="1"/>
          <p:nvPr/>
        </p:nvSpPr>
        <p:spPr>
          <a:xfrm>
            <a:off x="600375" y="2361475"/>
            <a:ext cx="4917600" cy="1950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Eres un científico de datos para una gran empresa de comercio electrónico. Tienes decenas de miles de clientes que escriben reseñas sobre productos cada día. Cada revisión contiene comentarios textuales junto con un sistema de calificación de 1 a 5 estrellas (siendo 1 la menos satisfecha y 5 la más satisfecha)</a:t>
            </a:r>
            <a:endParaRPr sz="1350">
              <a:solidFill>
                <a:schemeClr val="dk1"/>
              </a:solidFill>
              <a:highlight>
                <a:schemeClr val="lt1"/>
              </a:highlight>
              <a:latin typeface="DM Sans"/>
              <a:ea typeface="DM Sans"/>
              <a:cs typeface="DM Sans"/>
              <a:sym typeface="DM Sans"/>
            </a:endParaRPr>
          </a:p>
        </p:txBody>
      </p:sp>
      <p:pic>
        <p:nvPicPr>
          <p:cNvPr id="499" name="Google Shape;499;p71"/>
          <p:cNvPicPr preferRelativeResize="0"/>
          <p:nvPr/>
        </p:nvPicPr>
        <p:blipFill>
          <a:blip r:embed="rId3">
            <a:alphaModFix/>
          </a:blip>
          <a:stretch>
            <a:fillRect/>
          </a:stretch>
        </p:blipFill>
        <p:spPr>
          <a:xfrm>
            <a:off x="5574450" y="1914725"/>
            <a:ext cx="2952000" cy="2952000"/>
          </a:xfrm>
          <a:prstGeom prst="rect">
            <a:avLst/>
          </a:prstGeom>
          <a:noFill/>
          <a:ln>
            <a:noFill/>
          </a:ln>
        </p:spPr>
      </p:pic>
      <p:grpSp>
        <p:nvGrpSpPr>
          <p:cNvPr id="500" name="Google Shape;500;p71"/>
          <p:cNvGrpSpPr/>
          <p:nvPr/>
        </p:nvGrpSpPr>
        <p:grpSpPr>
          <a:xfrm>
            <a:off x="7811101" y="467998"/>
            <a:ext cx="738900" cy="738900"/>
            <a:chOff x="473351" y="619523"/>
            <a:chExt cx="738900" cy="738900"/>
          </a:xfrm>
        </p:grpSpPr>
        <p:sp>
          <p:nvSpPr>
            <p:cNvPr id="501" name="Google Shape;501;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2" name="Google Shape;502;p7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Contexto empresarial</a:t>
            </a:r>
            <a:endParaRPr b="1" i="0" sz="4000" u="none" cap="none" strike="noStrike">
              <a:solidFill>
                <a:schemeClr val="dk1"/>
              </a:solidFill>
              <a:latin typeface="DM Sans"/>
              <a:ea typeface="DM Sans"/>
              <a:cs typeface="DM Sans"/>
              <a:sym typeface="DM Sans"/>
            </a:endParaRPr>
          </a:p>
        </p:txBody>
      </p:sp>
      <p:sp>
        <p:nvSpPr>
          <p:cNvPr id="508" name="Google Shape;508;p7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09" name="Google Shape;509;p7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0" name="Google Shape;510;p72"/>
          <p:cNvSpPr txBox="1"/>
          <p:nvPr/>
        </p:nvSpPr>
        <p:spPr>
          <a:xfrm>
            <a:off x="666550" y="1511738"/>
            <a:ext cx="49176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Su empresa también recopila comentarios sobre las experiencias de sus clientes con la interacción del sitio web después de cada compra. La empresa quiere cuantificar la satisfacción del cliente proveniente de estas interacciones no calificadas para ayudar con futuras decisiones comerciales (por ejemplo, determinar qué tan bien se están desempeñando sus diversos agentes de servicio al cliente).</a:t>
            </a:r>
            <a:endParaRPr sz="1350">
              <a:solidFill>
                <a:schemeClr val="dk1"/>
              </a:solidFill>
              <a:highlight>
                <a:schemeClr val="lt1"/>
              </a:highlight>
              <a:latin typeface="DM Sans"/>
              <a:ea typeface="DM Sans"/>
              <a:cs typeface="DM Sans"/>
              <a:sym typeface="DM Sans"/>
            </a:endParaRPr>
          </a:p>
        </p:txBody>
      </p:sp>
      <p:grpSp>
        <p:nvGrpSpPr>
          <p:cNvPr id="511" name="Google Shape;511;p72"/>
          <p:cNvGrpSpPr/>
          <p:nvPr/>
        </p:nvGrpSpPr>
        <p:grpSpPr>
          <a:xfrm>
            <a:off x="7811101" y="467998"/>
            <a:ext cx="738900" cy="738900"/>
            <a:chOff x="473351" y="619523"/>
            <a:chExt cx="738900" cy="738900"/>
          </a:xfrm>
        </p:grpSpPr>
        <p:sp>
          <p:nvSpPr>
            <p:cNvPr id="512" name="Google Shape;512;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14" name="Google Shape;514;p72"/>
          <p:cNvPicPr preferRelativeResize="0"/>
          <p:nvPr/>
        </p:nvPicPr>
        <p:blipFill>
          <a:blip r:embed="rId4">
            <a:alphaModFix/>
          </a:blip>
          <a:stretch>
            <a:fillRect/>
          </a:stretch>
        </p:blipFill>
        <p:spPr>
          <a:xfrm>
            <a:off x="5702325" y="1206900"/>
            <a:ext cx="2872275" cy="2872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3"/>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Problema comercial</a:t>
            </a:r>
            <a:endParaRPr b="1" i="0" sz="4000" u="none" cap="none" strike="noStrike">
              <a:solidFill>
                <a:schemeClr val="dk1"/>
              </a:solidFill>
              <a:latin typeface="DM Sans"/>
              <a:ea typeface="DM Sans"/>
              <a:cs typeface="DM Sans"/>
              <a:sym typeface="DM Sans"/>
            </a:endParaRPr>
          </a:p>
        </p:txBody>
      </p:sp>
      <p:sp>
        <p:nvSpPr>
          <p:cNvPr id="520" name="Google Shape;520;p7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1" name="Google Shape;521;p7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2" name="Google Shape;522;p73"/>
          <p:cNvSpPr txBox="1"/>
          <p:nvPr/>
        </p:nvSpPr>
        <p:spPr>
          <a:xfrm>
            <a:off x="568800" y="1422050"/>
            <a:ext cx="4917600" cy="1767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accent2"/>
                </a:solidFill>
                <a:highlight>
                  <a:srgbClr val="FFFFFF"/>
                </a:highlight>
                <a:latin typeface="DM Sans"/>
                <a:ea typeface="DM Sans"/>
                <a:cs typeface="DM Sans"/>
                <a:sym typeface="DM Sans"/>
              </a:rPr>
              <a:t>La pregunta problema para este caso particular tiene que ver con: </a:t>
            </a:r>
            <a:endParaRPr sz="1350">
              <a:solidFill>
                <a:schemeClr val="accent2"/>
              </a:solidFill>
              <a:highlight>
                <a:srgbClr val="FFFFFF"/>
              </a:highlight>
              <a:latin typeface="DM Sans"/>
              <a:ea typeface="DM Sans"/>
              <a:cs typeface="DM Sans"/>
              <a:sym typeface="DM Sans"/>
            </a:endParaRPr>
          </a:p>
          <a:p>
            <a:pPr indent="0" lvl="0" marL="0" rtl="0" algn="l">
              <a:lnSpc>
                <a:spcPct val="150000"/>
              </a:lnSpc>
              <a:spcBef>
                <a:spcPts val="1000"/>
              </a:spcBef>
              <a:spcAft>
                <a:spcPts val="1000"/>
              </a:spcAft>
              <a:buNone/>
            </a:pPr>
            <a:r>
              <a:rPr b="1" lang="es" sz="1350">
                <a:solidFill>
                  <a:schemeClr val="accent2"/>
                </a:solidFill>
                <a:highlight>
                  <a:srgbClr val="FFFFFF"/>
                </a:highlight>
                <a:latin typeface="DM Sans"/>
                <a:ea typeface="DM Sans"/>
                <a:cs typeface="DM Sans"/>
                <a:sym typeface="DM Sans"/>
              </a:rPr>
              <a:t>¿Cómo construir modelos que puedan identificar el sentimiento (positivo o negativo) de cada una de estas interacciones no calificadas?.</a:t>
            </a:r>
            <a:endParaRPr b="1" sz="1350">
              <a:solidFill>
                <a:schemeClr val="dk1"/>
              </a:solidFill>
              <a:highlight>
                <a:schemeClr val="lt1"/>
              </a:highlight>
              <a:latin typeface="DM Sans"/>
              <a:ea typeface="DM Sans"/>
              <a:cs typeface="DM Sans"/>
              <a:sym typeface="DM Sans"/>
            </a:endParaRPr>
          </a:p>
        </p:txBody>
      </p:sp>
      <p:grpSp>
        <p:nvGrpSpPr>
          <p:cNvPr id="523" name="Google Shape;523;p73"/>
          <p:cNvGrpSpPr/>
          <p:nvPr/>
        </p:nvGrpSpPr>
        <p:grpSpPr>
          <a:xfrm>
            <a:off x="7811101" y="467998"/>
            <a:ext cx="738900" cy="738900"/>
            <a:chOff x="473351" y="619523"/>
            <a:chExt cx="738900" cy="738900"/>
          </a:xfrm>
        </p:grpSpPr>
        <p:sp>
          <p:nvSpPr>
            <p:cNvPr id="524" name="Google Shape;524;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26" name="Google Shape;526;p73"/>
          <p:cNvPicPr preferRelativeResize="0"/>
          <p:nvPr/>
        </p:nvPicPr>
        <p:blipFill>
          <a:blip r:embed="rId4">
            <a:alphaModFix/>
          </a:blip>
          <a:stretch>
            <a:fillRect/>
          </a:stretch>
        </p:blipFill>
        <p:spPr>
          <a:xfrm>
            <a:off x="5551575" y="1206900"/>
            <a:ext cx="2872275" cy="2872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32" name="Google Shape;532;p7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3" name="Google Shape;533;p7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4" name="Google Shape;534;p74"/>
          <p:cNvSpPr txBox="1"/>
          <p:nvPr/>
        </p:nvSpPr>
        <p:spPr>
          <a:xfrm>
            <a:off x="633975" y="1206900"/>
            <a:ext cx="4917600" cy="163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Los datos son un conjunto de reseñas en formato de archivo CSV. Combinaremos lo que aprendimos sobre el procesamiento de texto y los modelos de clasificación para desarrollar algoritmos capaces de clasificar las interacciones por sentimiento.</a:t>
            </a:r>
            <a:endParaRPr b="1" sz="1350">
              <a:solidFill>
                <a:schemeClr val="dk1"/>
              </a:solidFill>
              <a:highlight>
                <a:schemeClr val="lt1"/>
              </a:highlight>
              <a:latin typeface="DM Sans"/>
              <a:ea typeface="DM Sans"/>
              <a:cs typeface="DM Sans"/>
              <a:sym typeface="DM Sans"/>
            </a:endParaRPr>
          </a:p>
        </p:txBody>
      </p:sp>
      <p:grpSp>
        <p:nvGrpSpPr>
          <p:cNvPr id="535" name="Google Shape;535;p74"/>
          <p:cNvGrpSpPr/>
          <p:nvPr/>
        </p:nvGrpSpPr>
        <p:grpSpPr>
          <a:xfrm>
            <a:off x="7811101" y="467998"/>
            <a:ext cx="738900" cy="738900"/>
            <a:chOff x="473351" y="619523"/>
            <a:chExt cx="738900" cy="738900"/>
          </a:xfrm>
        </p:grpSpPr>
        <p:sp>
          <p:nvSpPr>
            <p:cNvPr id="536" name="Google Shape;536;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38" name="Google Shape;538;p74"/>
          <p:cNvPicPr preferRelativeResize="0"/>
          <p:nvPr/>
        </p:nvPicPr>
        <p:blipFill>
          <a:blip r:embed="rId4">
            <a:alphaModFix/>
          </a:blip>
          <a:stretch>
            <a:fillRect/>
          </a:stretch>
        </p:blipFill>
        <p:spPr>
          <a:xfrm>
            <a:off x="5614300" y="1206900"/>
            <a:ext cx="2872275" cy="287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25" name="Google Shape;125;p30"/>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Introducción al procesamiento de Lenguaje Natural</a:t>
            </a:r>
            <a:endParaRPr sz="1200">
              <a:solidFill>
                <a:schemeClr val="lt1"/>
              </a:solidFill>
              <a:latin typeface="DM Sans"/>
              <a:ea typeface="DM Sans"/>
              <a:cs typeface="DM Sans"/>
              <a:sym typeface="DM Sans"/>
            </a:endParaRPr>
          </a:p>
        </p:txBody>
      </p:sp>
      <p:pic>
        <p:nvPicPr>
          <p:cNvPr id="126" name="Google Shape;126;p3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27" name="Google Shape;127;p30"/>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NLP y características</a:t>
            </a:r>
            <a:endParaRPr sz="900">
              <a:solidFill>
                <a:srgbClr val="222222"/>
              </a:solidFill>
              <a:latin typeface="DM Sans"/>
              <a:ea typeface="DM Sans"/>
              <a:cs typeface="DM Sans"/>
              <a:sym typeface="DM Sans"/>
            </a:endParaRPr>
          </a:p>
        </p:txBody>
      </p:sp>
      <p:sp>
        <p:nvSpPr>
          <p:cNvPr id="128" name="Google Shape;128;p30"/>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Bag of Words</a:t>
            </a:r>
            <a:endParaRPr sz="1000">
              <a:solidFill>
                <a:srgbClr val="222222"/>
              </a:solidFill>
              <a:latin typeface="DM Sans"/>
              <a:ea typeface="DM Sans"/>
              <a:cs typeface="DM Sans"/>
              <a:sym typeface="DM Sans"/>
            </a:endParaRPr>
          </a:p>
        </p:txBody>
      </p:sp>
      <p:sp>
        <p:nvSpPr>
          <p:cNvPr id="129" name="Google Shape;129;p30"/>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Intro NLTK, DTM y TF-IDF score</a:t>
            </a:r>
            <a:endParaRPr sz="1000">
              <a:solidFill>
                <a:srgbClr val="222222"/>
              </a:solidFill>
              <a:latin typeface="DM Sans"/>
              <a:ea typeface="DM Sans"/>
              <a:cs typeface="DM Sans"/>
              <a:sym typeface="DM Sans"/>
            </a:endParaRPr>
          </a:p>
        </p:txBody>
      </p:sp>
      <p:sp>
        <p:nvSpPr>
          <p:cNvPr id="130" name="Google Shape;130;p30"/>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Otras técnicas NLP</a:t>
            </a:r>
            <a:endParaRPr sz="1000">
              <a:solidFill>
                <a:srgbClr val="222222"/>
              </a:solidFill>
              <a:latin typeface="DM Sans"/>
              <a:ea typeface="DM Sans"/>
              <a:cs typeface="DM Sans"/>
              <a:sym typeface="DM Sans"/>
            </a:endParaRPr>
          </a:p>
        </p:txBody>
      </p:sp>
      <p:sp>
        <p:nvSpPr>
          <p:cNvPr id="131" name="Google Shape;131;p30"/>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Intro a spacy</a:t>
            </a:r>
            <a:endParaRPr sz="1100">
              <a:solidFill>
                <a:srgbClr val="222222"/>
              </a:solidFill>
              <a:latin typeface="DM Sans"/>
              <a:ea typeface="DM Sans"/>
              <a:cs typeface="DM Sans"/>
              <a:sym typeface="DM Sans"/>
            </a:endParaRPr>
          </a:p>
        </p:txBody>
      </p:sp>
      <p:sp>
        <p:nvSpPr>
          <p:cNvPr id="132" name="Google Shape;132;p30"/>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Análisis de sentimiento</a:t>
            </a:r>
            <a:endParaRPr sz="1100">
              <a:solidFill>
                <a:srgbClr val="222222"/>
              </a:solidFill>
              <a:latin typeface="DM Sans"/>
              <a:ea typeface="DM Sans"/>
              <a:cs typeface="DM Sans"/>
              <a:sym typeface="DM Sans"/>
            </a:endParaRPr>
          </a:p>
        </p:txBody>
      </p:sp>
      <p:cxnSp>
        <p:nvCxnSpPr>
          <p:cNvPr id="133" name="Google Shape;133;p30"/>
          <p:cNvCxnSpPr>
            <a:stCxn id="125" idx="3"/>
            <a:endCxn id="127"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34" name="Google Shape;134;p30"/>
          <p:cNvCxnSpPr>
            <a:stCxn id="125" idx="3"/>
            <a:endCxn id="128"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35" name="Google Shape;135;p30"/>
          <p:cNvCxnSpPr>
            <a:stCxn id="125" idx="3"/>
            <a:endCxn id="129"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36" name="Google Shape;136;p30"/>
          <p:cNvCxnSpPr>
            <a:stCxn id="125" idx="3"/>
            <a:endCxn id="130"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37" name="Google Shape;137;p30"/>
          <p:cNvCxnSpPr>
            <a:stCxn id="125" idx="3"/>
            <a:endCxn id="131"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38" name="Google Shape;138;p30"/>
          <p:cNvCxnSpPr>
            <a:stCxn id="125" idx="3"/>
            <a:endCxn id="132"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44" name="Google Shape;544;p7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5" name="Google Shape;545;p7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6" name="Google Shape;546;p75"/>
          <p:cNvSpPr txBox="1"/>
          <p:nvPr/>
        </p:nvSpPr>
        <p:spPr>
          <a:xfrm>
            <a:off x="644825" y="1332938"/>
            <a:ext cx="4917600" cy="262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Las columnas del dataset son:</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600"/>
              </a:spcBef>
              <a:spcAft>
                <a:spcPts val="0"/>
              </a:spcAft>
              <a:buClr>
                <a:srgbClr val="EA90FF"/>
              </a:buClr>
              <a:buSzPts val="1350"/>
              <a:buFont typeface="Roboto"/>
              <a:buChar char="✔"/>
            </a:pPr>
            <a:r>
              <a:rPr b="1" lang="es" sz="1350">
                <a:solidFill>
                  <a:schemeClr val="accent2"/>
                </a:solidFill>
                <a:highlight>
                  <a:srgbClr val="FFFFFF"/>
                </a:highlight>
                <a:latin typeface="DM Sans"/>
                <a:ea typeface="DM Sans"/>
                <a:cs typeface="DM Sans"/>
                <a:sym typeface="DM Sans"/>
              </a:rPr>
              <a:t>ID</a:t>
            </a:r>
            <a:r>
              <a:rPr lang="es" sz="1350">
                <a:solidFill>
                  <a:schemeClr val="accent2"/>
                </a:solidFill>
                <a:highlight>
                  <a:srgbClr val="FFFFFF"/>
                </a:highlight>
                <a:latin typeface="DM Sans"/>
                <a:ea typeface="DM Sans"/>
                <a:cs typeface="DM Sans"/>
                <a:sym typeface="DM Sans"/>
              </a:rPr>
              <a:t>: valor </a:t>
            </a:r>
            <a:r>
              <a:rPr lang="es" sz="1350">
                <a:solidFill>
                  <a:schemeClr val="accent2"/>
                </a:solidFill>
                <a:highlight>
                  <a:srgbClr val="FFFFFF"/>
                </a:highlight>
                <a:latin typeface="DM Sans"/>
                <a:ea typeface="DM Sans"/>
                <a:cs typeface="DM Sans"/>
                <a:sym typeface="DM Sans"/>
              </a:rPr>
              <a:t>único</a:t>
            </a:r>
            <a:r>
              <a:rPr lang="es" sz="1350">
                <a:solidFill>
                  <a:schemeClr val="accent2"/>
                </a:solidFill>
                <a:highlight>
                  <a:srgbClr val="FFFFFF"/>
                </a:highlight>
                <a:latin typeface="DM Sans"/>
                <a:ea typeface="DM Sans"/>
                <a:cs typeface="DM Sans"/>
                <a:sym typeface="DM Sans"/>
              </a:rPr>
              <a:t> para cada fila</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Roboto"/>
              <a:buChar char="✔"/>
            </a:pPr>
            <a:r>
              <a:rPr b="1" lang="es" sz="1350">
                <a:solidFill>
                  <a:schemeClr val="accent2"/>
                </a:solidFill>
                <a:highlight>
                  <a:srgbClr val="FFFFFF"/>
                </a:highlight>
                <a:latin typeface="DM Sans"/>
                <a:ea typeface="DM Sans"/>
                <a:cs typeface="DM Sans"/>
                <a:sym typeface="DM Sans"/>
              </a:rPr>
              <a:t>ProductId</a:t>
            </a:r>
            <a:r>
              <a:rPr lang="es" sz="1350">
                <a:solidFill>
                  <a:schemeClr val="accent2"/>
                </a:solidFill>
                <a:highlight>
                  <a:srgbClr val="FFFFFF"/>
                </a:highlight>
                <a:latin typeface="DM Sans"/>
                <a:ea typeface="DM Sans"/>
                <a:cs typeface="DM Sans"/>
                <a:sym typeface="DM Sans"/>
              </a:rPr>
              <a:t>: una referencia del producto sobre la reseña</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Roboto"/>
              <a:buChar char="✔"/>
            </a:pPr>
            <a:r>
              <a:rPr b="1" lang="es" sz="1350">
                <a:solidFill>
                  <a:schemeClr val="accent2"/>
                </a:solidFill>
                <a:highlight>
                  <a:srgbClr val="FFFFFF"/>
                </a:highlight>
                <a:latin typeface="DM Sans"/>
                <a:ea typeface="DM Sans"/>
                <a:cs typeface="DM Sans"/>
                <a:sym typeface="DM Sans"/>
              </a:rPr>
              <a:t>UserId</a:t>
            </a:r>
            <a:r>
              <a:rPr lang="es" sz="1350">
                <a:solidFill>
                  <a:schemeClr val="accent2"/>
                </a:solidFill>
                <a:highlight>
                  <a:srgbClr val="FFFFFF"/>
                </a:highlight>
                <a:latin typeface="DM Sans"/>
                <a:ea typeface="DM Sans"/>
                <a:cs typeface="DM Sans"/>
                <a:sym typeface="DM Sans"/>
              </a:rPr>
              <a:t>: una referencia del usuario que dejo el review</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Roboto"/>
              <a:buChar char="✔"/>
            </a:pPr>
            <a:r>
              <a:rPr b="1" lang="es" sz="1350">
                <a:solidFill>
                  <a:schemeClr val="accent2"/>
                </a:solidFill>
                <a:highlight>
                  <a:srgbClr val="FFFFFF"/>
                </a:highlight>
                <a:latin typeface="DM Sans"/>
                <a:ea typeface="DM Sans"/>
                <a:cs typeface="DM Sans"/>
                <a:sym typeface="DM Sans"/>
              </a:rPr>
              <a:t>HelpfulnessNumerator</a:t>
            </a:r>
            <a:r>
              <a:rPr lang="es" sz="1350">
                <a:solidFill>
                  <a:schemeClr val="accent2"/>
                </a:solidFill>
                <a:highlight>
                  <a:srgbClr val="FFFFFF"/>
                </a:highlight>
                <a:latin typeface="DM Sans"/>
                <a:ea typeface="DM Sans"/>
                <a:cs typeface="DM Sans"/>
                <a:sym typeface="DM Sans"/>
              </a:rPr>
              <a:t>: </a:t>
            </a:r>
            <a:r>
              <a:rPr lang="es" sz="1350">
                <a:solidFill>
                  <a:schemeClr val="accent2"/>
                </a:solidFill>
                <a:highlight>
                  <a:srgbClr val="FFFFFF"/>
                </a:highlight>
                <a:latin typeface="DM Sans"/>
                <a:ea typeface="DM Sans"/>
                <a:cs typeface="DM Sans"/>
                <a:sym typeface="DM Sans"/>
              </a:rPr>
              <a:t>número</a:t>
            </a:r>
            <a:r>
              <a:rPr lang="es" sz="1350">
                <a:solidFill>
                  <a:schemeClr val="accent2"/>
                </a:solidFill>
                <a:highlight>
                  <a:srgbClr val="FFFFFF"/>
                </a:highlight>
                <a:latin typeface="DM Sans"/>
                <a:ea typeface="DM Sans"/>
                <a:cs typeface="DM Sans"/>
                <a:sym typeface="DM Sans"/>
              </a:rPr>
              <a:t> de lectores que han indicado que la reseña ayuda o es interesante</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Roboto"/>
              <a:buChar char="✔"/>
            </a:pPr>
            <a:r>
              <a:rPr b="1" lang="es" sz="1350">
                <a:solidFill>
                  <a:schemeClr val="accent2"/>
                </a:solidFill>
                <a:highlight>
                  <a:srgbClr val="FFFFFF"/>
                </a:highlight>
                <a:latin typeface="DM Sans"/>
                <a:ea typeface="DM Sans"/>
                <a:cs typeface="DM Sans"/>
                <a:sym typeface="DM Sans"/>
              </a:rPr>
              <a:t>HelpfulnessDenominator</a:t>
            </a:r>
            <a:r>
              <a:rPr lang="es" sz="1350">
                <a:solidFill>
                  <a:schemeClr val="accent2"/>
                </a:solidFill>
                <a:highlight>
                  <a:srgbClr val="FFFFFF"/>
                </a:highlight>
                <a:latin typeface="DM Sans"/>
                <a:ea typeface="DM Sans"/>
                <a:cs typeface="DM Sans"/>
                <a:sym typeface="DM Sans"/>
              </a:rPr>
              <a:t>: </a:t>
            </a:r>
            <a:r>
              <a:rPr lang="es" sz="1350">
                <a:solidFill>
                  <a:schemeClr val="accent2"/>
                </a:solidFill>
                <a:highlight>
                  <a:srgbClr val="FFFFFF"/>
                </a:highlight>
                <a:latin typeface="DM Sans"/>
                <a:ea typeface="DM Sans"/>
                <a:cs typeface="DM Sans"/>
                <a:sym typeface="DM Sans"/>
              </a:rPr>
              <a:t>número</a:t>
            </a:r>
            <a:r>
              <a:rPr lang="es" sz="1350">
                <a:solidFill>
                  <a:schemeClr val="accent2"/>
                </a:solidFill>
                <a:highlight>
                  <a:srgbClr val="FFFFFF"/>
                </a:highlight>
                <a:latin typeface="DM Sans"/>
                <a:ea typeface="DM Sans"/>
                <a:cs typeface="DM Sans"/>
                <a:sym typeface="DM Sans"/>
              </a:rPr>
              <a:t> total de personas que han dado una </a:t>
            </a:r>
            <a:r>
              <a:rPr lang="es" sz="1350">
                <a:solidFill>
                  <a:schemeClr val="accent2"/>
                </a:solidFill>
                <a:highlight>
                  <a:srgbClr val="FFFFFF"/>
                </a:highlight>
                <a:latin typeface="DM Sans"/>
                <a:ea typeface="DM Sans"/>
                <a:cs typeface="DM Sans"/>
                <a:sym typeface="DM Sans"/>
              </a:rPr>
              <a:t>indicación</a:t>
            </a:r>
            <a:r>
              <a:rPr lang="es" sz="1350">
                <a:solidFill>
                  <a:schemeClr val="accent2"/>
                </a:solidFill>
                <a:highlight>
                  <a:srgbClr val="FFFFFF"/>
                </a:highlight>
                <a:latin typeface="DM Sans"/>
                <a:ea typeface="DM Sans"/>
                <a:cs typeface="DM Sans"/>
                <a:sym typeface="DM Sans"/>
              </a:rPr>
              <a:t> de si la reseña ha sido </a:t>
            </a:r>
            <a:r>
              <a:rPr lang="es" sz="1350">
                <a:solidFill>
                  <a:schemeClr val="accent2"/>
                </a:solidFill>
                <a:highlight>
                  <a:srgbClr val="FFFFFF"/>
                </a:highlight>
                <a:latin typeface="DM Sans"/>
                <a:ea typeface="DM Sans"/>
                <a:cs typeface="DM Sans"/>
                <a:sym typeface="DM Sans"/>
              </a:rPr>
              <a:t>útil</a:t>
            </a:r>
            <a:r>
              <a:rPr lang="es" sz="1350">
                <a:solidFill>
                  <a:schemeClr val="accent2"/>
                </a:solidFill>
                <a:highlight>
                  <a:srgbClr val="FFFFFF"/>
                </a:highlight>
                <a:latin typeface="DM Sans"/>
                <a:ea typeface="DM Sans"/>
                <a:cs typeface="DM Sans"/>
                <a:sym typeface="DM Sans"/>
              </a:rPr>
              <a:t> o no</a:t>
            </a:r>
            <a:endParaRPr sz="1350">
              <a:solidFill>
                <a:schemeClr val="accent2"/>
              </a:solidFill>
              <a:highlight>
                <a:srgbClr val="FFFFFF"/>
              </a:highlight>
              <a:latin typeface="DM Sans"/>
              <a:ea typeface="DM Sans"/>
              <a:cs typeface="DM Sans"/>
              <a:sym typeface="DM Sans"/>
            </a:endParaRPr>
          </a:p>
        </p:txBody>
      </p:sp>
      <p:grpSp>
        <p:nvGrpSpPr>
          <p:cNvPr id="547" name="Google Shape;547;p75"/>
          <p:cNvGrpSpPr/>
          <p:nvPr/>
        </p:nvGrpSpPr>
        <p:grpSpPr>
          <a:xfrm>
            <a:off x="7811101" y="467998"/>
            <a:ext cx="738900" cy="738900"/>
            <a:chOff x="473351" y="619523"/>
            <a:chExt cx="738900" cy="738900"/>
          </a:xfrm>
        </p:grpSpPr>
        <p:sp>
          <p:nvSpPr>
            <p:cNvPr id="548" name="Google Shape;548;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50" name="Google Shape;550;p75"/>
          <p:cNvPicPr preferRelativeResize="0"/>
          <p:nvPr/>
        </p:nvPicPr>
        <p:blipFill>
          <a:blip r:embed="rId4">
            <a:alphaModFix/>
          </a:blip>
          <a:stretch>
            <a:fillRect/>
          </a:stretch>
        </p:blipFill>
        <p:spPr>
          <a:xfrm>
            <a:off x="5614300" y="1206900"/>
            <a:ext cx="2872275" cy="2872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56" name="Google Shape;556;p7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7" name="Google Shape;557;p7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8" name="Google Shape;558;p76"/>
          <p:cNvSpPr txBox="1"/>
          <p:nvPr/>
        </p:nvSpPr>
        <p:spPr>
          <a:xfrm>
            <a:off x="665000" y="1412288"/>
            <a:ext cx="4917600" cy="2461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500">
                <a:solidFill>
                  <a:schemeClr val="accent2"/>
                </a:solidFill>
                <a:highlight>
                  <a:srgbClr val="FFFFFF"/>
                </a:highlight>
                <a:latin typeface="DM Sans"/>
                <a:ea typeface="DM Sans"/>
                <a:cs typeface="DM Sans"/>
                <a:sym typeface="DM Sans"/>
              </a:rPr>
              <a:t>Las columnas del dataset son:</a:t>
            </a:r>
            <a:endParaRPr sz="1500">
              <a:solidFill>
                <a:schemeClr val="accent2"/>
              </a:solidFill>
              <a:highlight>
                <a:srgbClr val="FFFFFF"/>
              </a:highlight>
              <a:latin typeface="DM Sans"/>
              <a:ea typeface="DM Sans"/>
              <a:cs typeface="DM Sans"/>
              <a:sym typeface="DM Sans"/>
            </a:endParaRPr>
          </a:p>
          <a:p>
            <a:pPr indent="-323850" lvl="0" marL="457200" rtl="0" algn="l">
              <a:lnSpc>
                <a:spcPct val="115000"/>
              </a:lnSpc>
              <a:spcBef>
                <a:spcPts val="600"/>
              </a:spcBef>
              <a:spcAft>
                <a:spcPts val="0"/>
              </a:spcAft>
              <a:buClr>
                <a:srgbClr val="EA90FF"/>
              </a:buClr>
              <a:buSzPts val="1500"/>
              <a:buFont typeface="Roboto"/>
              <a:buChar char="✔"/>
            </a:pPr>
            <a:r>
              <a:rPr b="1" lang="es" sz="1500">
                <a:solidFill>
                  <a:schemeClr val="accent2"/>
                </a:solidFill>
                <a:highlight>
                  <a:srgbClr val="FFFFFF"/>
                </a:highlight>
                <a:latin typeface="DM Sans"/>
                <a:ea typeface="DM Sans"/>
                <a:cs typeface="DM Sans"/>
                <a:sym typeface="DM Sans"/>
              </a:rPr>
              <a:t>Score</a:t>
            </a:r>
            <a:r>
              <a:rPr lang="es" sz="1500">
                <a:solidFill>
                  <a:schemeClr val="accent2"/>
                </a:solidFill>
                <a:highlight>
                  <a:srgbClr val="FFFFFF"/>
                </a:highlight>
                <a:latin typeface="DM Sans"/>
                <a:ea typeface="DM Sans"/>
                <a:cs typeface="DM Sans"/>
                <a:sym typeface="DM Sans"/>
              </a:rPr>
              <a:t>: rating (1-5)</a:t>
            </a:r>
            <a:endParaRPr sz="1500">
              <a:solidFill>
                <a:schemeClr val="accent2"/>
              </a:solidFill>
              <a:highlight>
                <a:srgbClr val="FFFFFF"/>
              </a:highlight>
              <a:latin typeface="DM Sans"/>
              <a:ea typeface="DM Sans"/>
              <a:cs typeface="DM Sans"/>
              <a:sym typeface="DM Sans"/>
            </a:endParaRPr>
          </a:p>
          <a:p>
            <a:pPr indent="-323850" lvl="0" marL="457200" rtl="0" algn="l">
              <a:lnSpc>
                <a:spcPct val="115000"/>
              </a:lnSpc>
              <a:spcBef>
                <a:spcPts val="0"/>
              </a:spcBef>
              <a:spcAft>
                <a:spcPts val="0"/>
              </a:spcAft>
              <a:buClr>
                <a:srgbClr val="EA90FF"/>
              </a:buClr>
              <a:buSzPts val="1500"/>
              <a:buFont typeface="Roboto"/>
              <a:buChar char="✔"/>
            </a:pPr>
            <a:r>
              <a:rPr b="1" lang="es" sz="1500">
                <a:solidFill>
                  <a:schemeClr val="accent2"/>
                </a:solidFill>
                <a:highlight>
                  <a:srgbClr val="FFFFFF"/>
                </a:highlight>
                <a:latin typeface="DM Sans"/>
                <a:ea typeface="DM Sans"/>
                <a:cs typeface="DM Sans"/>
                <a:sym typeface="DM Sans"/>
              </a:rPr>
              <a:t>Time</a:t>
            </a:r>
            <a:r>
              <a:rPr lang="es" sz="1500">
                <a:solidFill>
                  <a:schemeClr val="accent2"/>
                </a:solidFill>
                <a:highlight>
                  <a:srgbClr val="FFFFFF"/>
                </a:highlight>
                <a:latin typeface="DM Sans"/>
                <a:ea typeface="DM Sans"/>
                <a:cs typeface="DM Sans"/>
                <a:sym typeface="DM Sans"/>
              </a:rPr>
              <a:t>: fecha formato timestamp que indica cuando se </a:t>
            </a:r>
            <a:r>
              <a:rPr lang="es" sz="1500">
                <a:solidFill>
                  <a:schemeClr val="accent2"/>
                </a:solidFill>
                <a:highlight>
                  <a:srgbClr val="FFFFFF"/>
                </a:highlight>
                <a:latin typeface="DM Sans"/>
                <a:ea typeface="DM Sans"/>
                <a:cs typeface="DM Sans"/>
                <a:sym typeface="DM Sans"/>
              </a:rPr>
              <a:t>creó</a:t>
            </a:r>
            <a:r>
              <a:rPr lang="es" sz="1500">
                <a:solidFill>
                  <a:schemeClr val="accent2"/>
                </a:solidFill>
                <a:highlight>
                  <a:srgbClr val="FFFFFF"/>
                </a:highlight>
                <a:latin typeface="DM Sans"/>
                <a:ea typeface="DM Sans"/>
                <a:cs typeface="DM Sans"/>
                <a:sym typeface="DM Sans"/>
              </a:rPr>
              <a:t> la </a:t>
            </a:r>
            <a:r>
              <a:rPr lang="es" sz="1500">
                <a:solidFill>
                  <a:schemeClr val="accent2"/>
                </a:solidFill>
                <a:highlight>
                  <a:srgbClr val="FFFFFF"/>
                </a:highlight>
                <a:latin typeface="DM Sans"/>
                <a:ea typeface="DM Sans"/>
                <a:cs typeface="DM Sans"/>
                <a:sym typeface="DM Sans"/>
              </a:rPr>
              <a:t>revisión</a:t>
            </a:r>
            <a:endParaRPr sz="1500">
              <a:solidFill>
                <a:schemeClr val="accent2"/>
              </a:solidFill>
              <a:highlight>
                <a:srgbClr val="FFFFFF"/>
              </a:highlight>
              <a:latin typeface="DM Sans"/>
              <a:ea typeface="DM Sans"/>
              <a:cs typeface="DM Sans"/>
              <a:sym typeface="DM Sans"/>
            </a:endParaRPr>
          </a:p>
          <a:p>
            <a:pPr indent="-323850" lvl="0" marL="457200" rtl="0" algn="l">
              <a:lnSpc>
                <a:spcPct val="115000"/>
              </a:lnSpc>
              <a:spcBef>
                <a:spcPts val="0"/>
              </a:spcBef>
              <a:spcAft>
                <a:spcPts val="0"/>
              </a:spcAft>
              <a:buClr>
                <a:srgbClr val="EA90FF"/>
              </a:buClr>
              <a:buSzPts val="1500"/>
              <a:buFont typeface="Roboto"/>
              <a:buChar char="✔"/>
            </a:pPr>
            <a:r>
              <a:rPr b="1" lang="es" sz="1500">
                <a:solidFill>
                  <a:schemeClr val="accent2"/>
                </a:solidFill>
                <a:highlight>
                  <a:srgbClr val="FFFFFF"/>
                </a:highlight>
                <a:latin typeface="DM Sans"/>
                <a:ea typeface="DM Sans"/>
                <a:cs typeface="DM Sans"/>
                <a:sym typeface="DM Sans"/>
              </a:rPr>
              <a:t>Summary</a:t>
            </a:r>
            <a:r>
              <a:rPr lang="es" sz="1500">
                <a:solidFill>
                  <a:schemeClr val="accent2"/>
                </a:solidFill>
                <a:highlight>
                  <a:srgbClr val="FFFFFF"/>
                </a:highlight>
                <a:latin typeface="DM Sans"/>
                <a:ea typeface="DM Sans"/>
                <a:cs typeface="DM Sans"/>
                <a:sym typeface="DM Sans"/>
              </a:rPr>
              <a:t>: El resumen escrito por el usuario de lo que trata la reseña</a:t>
            </a:r>
            <a:endParaRPr sz="1500">
              <a:solidFill>
                <a:schemeClr val="accent2"/>
              </a:solidFill>
              <a:highlight>
                <a:srgbClr val="FFFFFF"/>
              </a:highlight>
              <a:latin typeface="DM Sans"/>
              <a:ea typeface="DM Sans"/>
              <a:cs typeface="DM Sans"/>
              <a:sym typeface="DM Sans"/>
            </a:endParaRPr>
          </a:p>
          <a:p>
            <a:pPr indent="-323850" lvl="0" marL="457200" rtl="0" algn="l">
              <a:lnSpc>
                <a:spcPct val="115000"/>
              </a:lnSpc>
              <a:spcBef>
                <a:spcPts val="0"/>
              </a:spcBef>
              <a:spcAft>
                <a:spcPts val="0"/>
              </a:spcAft>
              <a:buClr>
                <a:srgbClr val="EA90FF"/>
              </a:buClr>
              <a:buSzPts val="1500"/>
              <a:buFont typeface="Roboto"/>
              <a:buChar char="✔"/>
            </a:pPr>
            <a:r>
              <a:rPr b="1" lang="es" sz="1500">
                <a:solidFill>
                  <a:schemeClr val="accent2"/>
                </a:solidFill>
                <a:highlight>
                  <a:srgbClr val="FFFFFF"/>
                </a:highlight>
                <a:latin typeface="DM Sans"/>
                <a:ea typeface="DM Sans"/>
                <a:cs typeface="DM Sans"/>
                <a:sym typeface="DM Sans"/>
              </a:rPr>
              <a:t>Text</a:t>
            </a:r>
            <a:r>
              <a:rPr lang="es" sz="1500">
                <a:solidFill>
                  <a:schemeClr val="accent2"/>
                </a:solidFill>
                <a:highlight>
                  <a:srgbClr val="FFFFFF"/>
                </a:highlight>
                <a:latin typeface="DM Sans"/>
                <a:ea typeface="DM Sans"/>
                <a:cs typeface="DM Sans"/>
                <a:sym typeface="DM Sans"/>
              </a:rPr>
              <a:t>: la revisión escrita por el usuario</a:t>
            </a:r>
            <a:endParaRPr sz="1500">
              <a:solidFill>
                <a:schemeClr val="accent2"/>
              </a:solidFill>
              <a:highlight>
                <a:srgbClr val="FFFFFF"/>
              </a:highlight>
              <a:latin typeface="DM Sans"/>
              <a:ea typeface="DM Sans"/>
              <a:cs typeface="DM Sans"/>
              <a:sym typeface="DM Sans"/>
            </a:endParaRPr>
          </a:p>
          <a:p>
            <a:pPr indent="0" lvl="0" marL="0" rtl="0" algn="l">
              <a:lnSpc>
                <a:spcPct val="150000"/>
              </a:lnSpc>
              <a:spcBef>
                <a:spcPts val="500"/>
              </a:spcBef>
              <a:spcAft>
                <a:spcPts val="1000"/>
              </a:spcAft>
              <a:buNone/>
            </a:pPr>
            <a:r>
              <a:t/>
            </a:r>
            <a:endParaRPr sz="1800">
              <a:solidFill>
                <a:schemeClr val="accent2"/>
              </a:solidFill>
              <a:highlight>
                <a:srgbClr val="FFFFFF"/>
              </a:highlight>
              <a:latin typeface="DM Sans"/>
              <a:ea typeface="DM Sans"/>
              <a:cs typeface="DM Sans"/>
              <a:sym typeface="DM Sans"/>
            </a:endParaRPr>
          </a:p>
        </p:txBody>
      </p:sp>
      <p:grpSp>
        <p:nvGrpSpPr>
          <p:cNvPr id="559" name="Google Shape;559;p76"/>
          <p:cNvGrpSpPr/>
          <p:nvPr/>
        </p:nvGrpSpPr>
        <p:grpSpPr>
          <a:xfrm>
            <a:off x="7811101" y="467998"/>
            <a:ext cx="738900" cy="738900"/>
            <a:chOff x="473351" y="619523"/>
            <a:chExt cx="738900" cy="738900"/>
          </a:xfrm>
        </p:grpSpPr>
        <p:sp>
          <p:nvSpPr>
            <p:cNvPr id="560" name="Google Shape;560;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62" name="Google Shape;562;p76"/>
          <p:cNvPicPr preferRelativeResize="0"/>
          <p:nvPr/>
        </p:nvPicPr>
        <p:blipFill>
          <a:blip r:embed="rId4">
            <a:alphaModFix/>
          </a:blip>
          <a:stretch>
            <a:fillRect/>
          </a:stretch>
        </p:blipFill>
        <p:spPr>
          <a:xfrm>
            <a:off x="5614300" y="1206900"/>
            <a:ext cx="2872275" cy="2872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7"/>
          <p:cNvSpPr txBox="1"/>
          <p:nvPr/>
        </p:nvSpPr>
        <p:spPr>
          <a:xfrm>
            <a:off x="473350" y="468000"/>
            <a:ext cx="6375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Descriptivo básico</a:t>
            </a:r>
            <a:endParaRPr b="1" i="0" sz="4000" u="none" cap="none" strike="noStrike">
              <a:solidFill>
                <a:schemeClr val="dk1"/>
              </a:solidFill>
              <a:latin typeface="DM Sans"/>
              <a:ea typeface="DM Sans"/>
              <a:cs typeface="DM Sans"/>
              <a:sym typeface="DM Sans"/>
            </a:endParaRPr>
          </a:p>
        </p:txBody>
      </p:sp>
      <p:sp>
        <p:nvSpPr>
          <p:cNvPr id="568" name="Google Shape;568;p7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9" name="Google Shape;569;p77"/>
          <p:cNvSpPr txBox="1"/>
          <p:nvPr/>
        </p:nvSpPr>
        <p:spPr>
          <a:xfrm>
            <a:off x="510350" y="1641825"/>
            <a:ext cx="49176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El </a:t>
            </a:r>
            <a:r>
              <a:rPr lang="es" sz="1350">
                <a:solidFill>
                  <a:schemeClr val="accent2"/>
                </a:solidFill>
                <a:highlight>
                  <a:srgbClr val="FFFFFF"/>
                </a:highlight>
                <a:latin typeface="DM Sans"/>
                <a:ea typeface="DM Sans"/>
                <a:cs typeface="DM Sans"/>
                <a:sym typeface="DM Sans"/>
              </a:rPr>
              <a:t>número</a:t>
            </a:r>
            <a:r>
              <a:rPr lang="es" sz="1350">
                <a:solidFill>
                  <a:schemeClr val="accent2"/>
                </a:solidFill>
                <a:highlight>
                  <a:srgbClr val="FFFFFF"/>
                </a:highlight>
                <a:latin typeface="DM Sans"/>
                <a:ea typeface="DM Sans"/>
                <a:cs typeface="DM Sans"/>
                <a:sym typeface="DM Sans"/>
              </a:rPr>
              <a:t> medio de palabras por revisión es 77. Por otro lado se observa que muchas revisiones son calificadas con scores 5 ó 4 y hay muy pocas entre 1 y 3</a:t>
            </a:r>
            <a:endParaRPr sz="1350">
              <a:solidFill>
                <a:schemeClr val="accent2"/>
              </a:solidFill>
              <a:highlight>
                <a:srgbClr val="FFFFFF"/>
              </a:highlight>
              <a:latin typeface="DM Sans"/>
              <a:ea typeface="DM Sans"/>
              <a:cs typeface="DM Sans"/>
              <a:sym typeface="DM Sans"/>
            </a:endParaRPr>
          </a:p>
        </p:txBody>
      </p:sp>
      <p:grpSp>
        <p:nvGrpSpPr>
          <p:cNvPr id="570" name="Google Shape;570;p77"/>
          <p:cNvGrpSpPr/>
          <p:nvPr/>
        </p:nvGrpSpPr>
        <p:grpSpPr>
          <a:xfrm>
            <a:off x="7811101" y="467998"/>
            <a:ext cx="738900" cy="738900"/>
            <a:chOff x="473351" y="619523"/>
            <a:chExt cx="738900" cy="738900"/>
          </a:xfrm>
        </p:grpSpPr>
        <p:sp>
          <p:nvSpPr>
            <p:cNvPr id="571" name="Google Shape;571;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2" name="Google Shape;572;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73" name="Google Shape;573;p77"/>
          <p:cNvPicPr preferRelativeResize="0"/>
          <p:nvPr/>
        </p:nvPicPr>
        <p:blipFill>
          <a:blip r:embed="rId4">
            <a:alphaModFix/>
          </a:blip>
          <a:stretch>
            <a:fillRect/>
          </a:stretch>
        </p:blipFill>
        <p:spPr>
          <a:xfrm>
            <a:off x="5517150" y="1012800"/>
            <a:ext cx="3032850" cy="2134500"/>
          </a:xfrm>
          <a:prstGeom prst="rect">
            <a:avLst/>
          </a:prstGeom>
          <a:noFill/>
          <a:ln>
            <a:noFill/>
          </a:ln>
        </p:spPr>
      </p:pic>
      <p:pic>
        <p:nvPicPr>
          <p:cNvPr id="574" name="Google Shape;574;p77"/>
          <p:cNvPicPr preferRelativeResize="0"/>
          <p:nvPr/>
        </p:nvPicPr>
        <p:blipFill>
          <a:blip r:embed="rId5">
            <a:alphaModFix/>
          </a:blip>
          <a:stretch>
            <a:fillRect/>
          </a:stretch>
        </p:blipFill>
        <p:spPr>
          <a:xfrm>
            <a:off x="2924825" y="2485447"/>
            <a:ext cx="2637600" cy="1898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Descriptivo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básico</a:t>
            </a:r>
            <a:endParaRPr b="1" i="0" sz="4000" u="none" cap="none" strike="noStrike">
              <a:solidFill>
                <a:schemeClr val="dk1"/>
              </a:solidFill>
              <a:latin typeface="DM Sans"/>
              <a:ea typeface="DM Sans"/>
              <a:cs typeface="DM Sans"/>
              <a:sym typeface="DM Sans"/>
            </a:endParaRPr>
          </a:p>
        </p:txBody>
      </p:sp>
      <p:sp>
        <p:nvSpPr>
          <p:cNvPr id="580" name="Google Shape;580;p7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1" name="Google Shape;581;p78"/>
          <p:cNvSpPr txBox="1"/>
          <p:nvPr/>
        </p:nvSpPr>
        <p:spPr>
          <a:xfrm>
            <a:off x="671700" y="1890150"/>
            <a:ext cx="2754300" cy="163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Al realizar el Wordcloud de las revisiones se puede ver que muchos </a:t>
            </a:r>
            <a:r>
              <a:rPr lang="es" sz="1350">
                <a:solidFill>
                  <a:schemeClr val="accent2"/>
                </a:solidFill>
                <a:highlight>
                  <a:srgbClr val="FFFFFF"/>
                </a:highlight>
                <a:latin typeface="DM Sans"/>
                <a:ea typeface="DM Sans"/>
                <a:cs typeface="DM Sans"/>
                <a:sym typeface="DM Sans"/>
              </a:rPr>
              <a:t>reviews</a:t>
            </a:r>
            <a:r>
              <a:rPr lang="es" sz="1350">
                <a:solidFill>
                  <a:schemeClr val="accent2"/>
                </a:solidFill>
                <a:highlight>
                  <a:srgbClr val="FFFFFF"/>
                </a:highlight>
                <a:latin typeface="DM Sans"/>
                <a:ea typeface="DM Sans"/>
                <a:cs typeface="DM Sans"/>
                <a:sym typeface="DM Sans"/>
              </a:rPr>
              <a:t> hablan sobre temas asociados a comida y palabras como good, love y best</a:t>
            </a:r>
            <a:endParaRPr sz="1350">
              <a:solidFill>
                <a:schemeClr val="accent2"/>
              </a:solidFill>
              <a:highlight>
                <a:srgbClr val="FFFFFF"/>
              </a:highlight>
              <a:latin typeface="DM Sans"/>
              <a:ea typeface="DM Sans"/>
              <a:cs typeface="DM Sans"/>
              <a:sym typeface="DM Sans"/>
            </a:endParaRPr>
          </a:p>
        </p:txBody>
      </p:sp>
      <p:grpSp>
        <p:nvGrpSpPr>
          <p:cNvPr id="582" name="Google Shape;582;p78"/>
          <p:cNvGrpSpPr/>
          <p:nvPr/>
        </p:nvGrpSpPr>
        <p:grpSpPr>
          <a:xfrm>
            <a:off x="7811101" y="467998"/>
            <a:ext cx="738900" cy="738900"/>
            <a:chOff x="473351" y="619523"/>
            <a:chExt cx="738900" cy="738900"/>
          </a:xfrm>
        </p:grpSpPr>
        <p:sp>
          <p:nvSpPr>
            <p:cNvPr id="583" name="Google Shape;583;p7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85" name="Google Shape;585;p78"/>
          <p:cNvPicPr preferRelativeResize="0"/>
          <p:nvPr/>
        </p:nvPicPr>
        <p:blipFill>
          <a:blip r:embed="rId4">
            <a:alphaModFix/>
          </a:blip>
          <a:stretch>
            <a:fillRect/>
          </a:stretch>
        </p:blipFill>
        <p:spPr>
          <a:xfrm>
            <a:off x="3562375" y="1448325"/>
            <a:ext cx="4796375" cy="2448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Estandarización de reviews</a:t>
            </a:r>
            <a:endParaRPr b="1" i="0" sz="4000" u="none" cap="none" strike="noStrike">
              <a:solidFill>
                <a:schemeClr val="dk1"/>
              </a:solidFill>
              <a:latin typeface="DM Sans"/>
              <a:ea typeface="DM Sans"/>
              <a:cs typeface="DM Sans"/>
              <a:sym typeface="DM Sans"/>
            </a:endParaRPr>
          </a:p>
        </p:txBody>
      </p:sp>
      <p:sp>
        <p:nvSpPr>
          <p:cNvPr id="591" name="Google Shape;591;p7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2" name="Google Shape;592;p79"/>
          <p:cNvSpPr txBox="1"/>
          <p:nvPr/>
        </p:nvSpPr>
        <p:spPr>
          <a:xfrm>
            <a:off x="624650" y="1358975"/>
            <a:ext cx="4917600" cy="259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s" sz="1350">
                <a:solidFill>
                  <a:schemeClr val="accent2"/>
                </a:solidFill>
                <a:highlight>
                  <a:srgbClr val="FFFFFF"/>
                </a:highlight>
                <a:latin typeface="DM Sans"/>
                <a:ea typeface="DM Sans"/>
                <a:cs typeface="DM Sans"/>
                <a:sym typeface="DM Sans"/>
              </a:rPr>
              <a:t>Para </a:t>
            </a:r>
            <a:r>
              <a:rPr lang="es" sz="1350">
                <a:solidFill>
                  <a:schemeClr val="accent2"/>
                </a:solidFill>
                <a:highlight>
                  <a:srgbClr val="FFFFFF"/>
                </a:highlight>
                <a:latin typeface="DM Sans"/>
                <a:ea typeface="DM Sans"/>
                <a:cs typeface="DM Sans"/>
                <a:sym typeface="DM Sans"/>
              </a:rPr>
              <a:t>propósitos</a:t>
            </a:r>
            <a:r>
              <a:rPr lang="es" sz="1350">
                <a:solidFill>
                  <a:schemeClr val="accent2"/>
                </a:solidFill>
                <a:highlight>
                  <a:srgbClr val="FFFFFF"/>
                </a:highlight>
                <a:latin typeface="DM Sans"/>
                <a:ea typeface="DM Sans"/>
                <a:cs typeface="DM Sans"/>
                <a:sym typeface="DM Sans"/>
              </a:rPr>
              <a:t> del </a:t>
            </a:r>
            <a:r>
              <a:rPr lang="es" sz="1350">
                <a:solidFill>
                  <a:schemeClr val="accent2"/>
                </a:solidFill>
                <a:highlight>
                  <a:srgbClr val="FFFFFF"/>
                </a:highlight>
                <a:latin typeface="DM Sans"/>
                <a:ea typeface="DM Sans"/>
                <a:cs typeface="DM Sans"/>
                <a:sym typeface="DM Sans"/>
              </a:rPr>
              <a:t>análisis</a:t>
            </a:r>
            <a:r>
              <a:rPr lang="es" sz="1350">
                <a:solidFill>
                  <a:schemeClr val="accent2"/>
                </a:solidFill>
                <a:highlight>
                  <a:srgbClr val="FFFFFF"/>
                </a:highlight>
                <a:latin typeface="DM Sans"/>
                <a:ea typeface="DM Sans"/>
                <a:cs typeface="DM Sans"/>
                <a:sym typeface="DM Sans"/>
              </a:rPr>
              <a:t> de sentimiento convertiremos todos los ratings en valores binarios con las siguientes reglas:</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600"/>
              </a:spcBef>
              <a:spcAft>
                <a:spcPts val="0"/>
              </a:spcAft>
              <a:buClr>
                <a:srgbClr val="EA90FF"/>
              </a:buClr>
              <a:buSzPts val="1350"/>
              <a:buFont typeface="DM Sans"/>
              <a:buChar char="✔"/>
            </a:pPr>
            <a:r>
              <a:rPr lang="es" sz="1350">
                <a:solidFill>
                  <a:schemeClr val="accent2"/>
                </a:solidFill>
                <a:highlight>
                  <a:srgbClr val="FFFFFF"/>
                </a:highlight>
                <a:latin typeface="DM Sans"/>
                <a:ea typeface="DM Sans"/>
                <a:cs typeface="DM Sans"/>
                <a:sym typeface="DM Sans"/>
              </a:rPr>
              <a:t>ratings de 4 ó 5 </a:t>
            </a:r>
            <a:r>
              <a:rPr lang="es" sz="1350">
                <a:solidFill>
                  <a:schemeClr val="accent2"/>
                </a:solidFill>
                <a:highlight>
                  <a:srgbClr val="FFFFFF"/>
                </a:highlight>
                <a:latin typeface="DM Sans"/>
                <a:ea typeface="DM Sans"/>
                <a:cs typeface="DM Sans"/>
                <a:sym typeface="DM Sans"/>
              </a:rPr>
              <a:t>serán</a:t>
            </a:r>
            <a:r>
              <a:rPr lang="es" sz="1350">
                <a:solidFill>
                  <a:schemeClr val="accent2"/>
                </a:solidFill>
                <a:highlight>
                  <a:srgbClr val="FFFFFF"/>
                </a:highlight>
                <a:latin typeface="DM Sans"/>
                <a:ea typeface="DM Sans"/>
                <a:cs typeface="DM Sans"/>
                <a:sym typeface="DM Sans"/>
              </a:rPr>
              <a:t> convertidos a 1 (positivo)</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accent2"/>
                </a:solidFill>
                <a:highlight>
                  <a:srgbClr val="FFFFFF"/>
                </a:highlight>
                <a:latin typeface="DM Sans"/>
                <a:ea typeface="DM Sans"/>
                <a:cs typeface="DM Sans"/>
                <a:sym typeface="DM Sans"/>
              </a:rPr>
              <a:t>ratings de 1 ó 2 </a:t>
            </a:r>
            <a:r>
              <a:rPr lang="es" sz="1350">
                <a:solidFill>
                  <a:schemeClr val="accent2"/>
                </a:solidFill>
                <a:highlight>
                  <a:srgbClr val="FFFFFF"/>
                </a:highlight>
                <a:latin typeface="DM Sans"/>
                <a:ea typeface="DM Sans"/>
                <a:cs typeface="DM Sans"/>
                <a:sym typeface="DM Sans"/>
              </a:rPr>
              <a:t>serán</a:t>
            </a:r>
            <a:r>
              <a:rPr lang="es" sz="1350">
                <a:solidFill>
                  <a:schemeClr val="accent2"/>
                </a:solidFill>
                <a:highlight>
                  <a:srgbClr val="FFFFFF"/>
                </a:highlight>
                <a:latin typeface="DM Sans"/>
                <a:ea typeface="DM Sans"/>
                <a:cs typeface="DM Sans"/>
                <a:sym typeface="DM Sans"/>
              </a:rPr>
              <a:t> convertidos a 0 (negativo)</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accent2"/>
                </a:solidFill>
                <a:highlight>
                  <a:srgbClr val="FFFFFF"/>
                </a:highlight>
                <a:latin typeface="DM Sans"/>
                <a:ea typeface="DM Sans"/>
                <a:cs typeface="DM Sans"/>
                <a:sym typeface="DM Sans"/>
              </a:rPr>
              <a:t>ratings de 3 </a:t>
            </a:r>
            <a:r>
              <a:rPr lang="es" sz="1350">
                <a:solidFill>
                  <a:schemeClr val="accent2"/>
                </a:solidFill>
                <a:highlight>
                  <a:srgbClr val="FFFFFF"/>
                </a:highlight>
                <a:latin typeface="DM Sans"/>
                <a:ea typeface="DM Sans"/>
                <a:cs typeface="DM Sans"/>
                <a:sym typeface="DM Sans"/>
              </a:rPr>
              <a:t>serán</a:t>
            </a:r>
            <a:r>
              <a:rPr lang="es" sz="1350">
                <a:solidFill>
                  <a:schemeClr val="accent2"/>
                </a:solidFill>
                <a:highlight>
                  <a:srgbClr val="FFFFFF"/>
                </a:highlight>
                <a:latin typeface="DM Sans"/>
                <a:ea typeface="DM Sans"/>
                <a:cs typeface="DM Sans"/>
                <a:sym typeface="DM Sans"/>
              </a:rPr>
              <a:t> removidos del </a:t>
            </a:r>
            <a:r>
              <a:rPr lang="es" sz="1350">
                <a:solidFill>
                  <a:schemeClr val="accent2"/>
                </a:solidFill>
                <a:highlight>
                  <a:srgbClr val="FFFFFF"/>
                </a:highlight>
                <a:latin typeface="DM Sans"/>
                <a:ea typeface="DM Sans"/>
                <a:cs typeface="DM Sans"/>
                <a:sym typeface="DM Sans"/>
              </a:rPr>
              <a:t>análisis</a:t>
            </a:r>
            <a:endParaRPr sz="1350">
              <a:solidFill>
                <a:schemeClr val="accent2"/>
              </a:solidFill>
              <a:highlight>
                <a:srgbClr val="FFFFFF"/>
              </a:highlight>
              <a:latin typeface="DM Sans"/>
              <a:ea typeface="DM Sans"/>
              <a:cs typeface="DM Sans"/>
              <a:sym typeface="DM Sans"/>
            </a:endParaRPr>
          </a:p>
          <a:p>
            <a:pPr indent="0" lvl="0" marL="0" rtl="0" algn="l">
              <a:lnSpc>
                <a:spcPct val="150000"/>
              </a:lnSpc>
              <a:spcBef>
                <a:spcPts val="500"/>
              </a:spcBef>
              <a:spcAft>
                <a:spcPts val="1000"/>
              </a:spcAft>
              <a:buNone/>
            </a:pPr>
            <a:r>
              <a:rPr lang="es" sz="1350">
                <a:solidFill>
                  <a:schemeClr val="accent2"/>
                </a:solidFill>
                <a:highlight>
                  <a:srgbClr val="FFFFFF"/>
                </a:highlight>
                <a:latin typeface="DM Sans"/>
                <a:ea typeface="DM Sans"/>
                <a:cs typeface="DM Sans"/>
                <a:sym typeface="DM Sans"/>
              </a:rPr>
              <a:t>Esto nos permite generar un problema de clasificación binario que es suficiente en este caso para resolver la pregunta problema </a:t>
            </a:r>
            <a:endParaRPr sz="1350">
              <a:solidFill>
                <a:schemeClr val="accent2"/>
              </a:solidFill>
              <a:highlight>
                <a:srgbClr val="FFFFFF"/>
              </a:highlight>
              <a:latin typeface="DM Sans"/>
              <a:ea typeface="DM Sans"/>
              <a:cs typeface="DM Sans"/>
              <a:sym typeface="DM Sans"/>
            </a:endParaRPr>
          </a:p>
        </p:txBody>
      </p:sp>
      <p:grpSp>
        <p:nvGrpSpPr>
          <p:cNvPr id="593" name="Google Shape;593;p79"/>
          <p:cNvGrpSpPr/>
          <p:nvPr/>
        </p:nvGrpSpPr>
        <p:grpSpPr>
          <a:xfrm>
            <a:off x="7811101" y="467998"/>
            <a:ext cx="738900" cy="738900"/>
            <a:chOff x="473351" y="619523"/>
            <a:chExt cx="738900" cy="738900"/>
          </a:xfrm>
        </p:grpSpPr>
        <p:sp>
          <p:nvSpPr>
            <p:cNvPr id="594" name="Google Shape;594;p7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5" name="Google Shape;595;p7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96" name="Google Shape;596;p79"/>
          <p:cNvPicPr preferRelativeResize="0"/>
          <p:nvPr/>
        </p:nvPicPr>
        <p:blipFill>
          <a:blip r:embed="rId4">
            <a:alphaModFix/>
          </a:blip>
          <a:stretch>
            <a:fillRect/>
          </a:stretch>
        </p:blipFill>
        <p:spPr>
          <a:xfrm>
            <a:off x="5662475" y="1268700"/>
            <a:ext cx="2606100" cy="2606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Estandarización de reviews</a:t>
            </a:r>
            <a:endParaRPr b="1" i="0" sz="4000" u="none" cap="none" strike="noStrike">
              <a:solidFill>
                <a:schemeClr val="dk1"/>
              </a:solidFill>
              <a:latin typeface="DM Sans"/>
              <a:ea typeface="DM Sans"/>
              <a:cs typeface="DM Sans"/>
              <a:sym typeface="DM Sans"/>
            </a:endParaRPr>
          </a:p>
        </p:txBody>
      </p:sp>
      <p:sp>
        <p:nvSpPr>
          <p:cNvPr id="602" name="Google Shape;602;p8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3" name="Google Shape;603;p80"/>
          <p:cNvSpPr txBox="1"/>
          <p:nvPr/>
        </p:nvSpPr>
        <p:spPr>
          <a:xfrm>
            <a:off x="473350" y="1220550"/>
            <a:ext cx="47421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accent2"/>
                </a:solidFill>
                <a:highlight>
                  <a:srgbClr val="FFFFFF"/>
                </a:highlight>
                <a:latin typeface="DM Sans"/>
                <a:ea typeface="DM Sans"/>
                <a:cs typeface="DM Sans"/>
                <a:sym typeface="DM Sans"/>
              </a:rPr>
              <a:t>Luego de este proceso podemos ver que quedan muchos registros en la </a:t>
            </a:r>
            <a:r>
              <a:rPr lang="es" sz="1350">
                <a:solidFill>
                  <a:schemeClr val="accent2"/>
                </a:solidFill>
                <a:highlight>
                  <a:srgbClr val="FFFFFF"/>
                </a:highlight>
                <a:latin typeface="DM Sans"/>
                <a:ea typeface="DM Sans"/>
                <a:cs typeface="DM Sans"/>
                <a:sym typeface="DM Sans"/>
              </a:rPr>
              <a:t>categoría</a:t>
            </a:r>
            <a:r>
              <a:rPr lang="es" sz="1350">
                <a:solidFill>
                  <a:schemeClr val="accent2"/>
                </a:solidFill>
                <a:highlight>
                  <a:srgbClr val="FFFFFF"/>
                </a:highlight>
                <a:latin typeface="DM Sans"/>
                <a:ea typeface="DM Sans"/>
                <a:cs typeface="DM Sans"/>
                <a:sym typeface="DM Sans"/>
              </a:rPr>
              <a:t> “positio” y pocos en la categoría “negativo”. Esto en algunos casos puede generar problemas ya que estamos ante un desbalance marcado de las clases, para esto existen técnicas como el oversampling entre otras pero que no se </a:t>
            </a:r>
            <a:r>
              <a:rPr lang="es" sz="1350">
                <a:solidFill>
                  <a:schemeClr val="accent2"/>
                </a:solidFill>
                <a:highlight>
                  <a:srgbClr val="FFFFFF"/>
                </a:highlight>
                <a:latin typeface="DM Sans"/>
                <a:ea typeface="DM Sans"/>
                <a:cs typeface="DM Sans"/>
                <a:sym typeface="DM Sans"/>
              </a:rPr>
              <a:t>tratan</a:t>
            </a:r>
            <a:r>
              <a:rPr lang="es" sz="1350">
                <a:solidFill>
                  <a:schemeClr val="accent2"/>
                </a:solidFill>
                <a:highlight>
                  <a:srgbClr val="FFFFFF"/>
                </a:highlight>
                <a:latin typeface="DM Sans"/>
                <a:ea typeface="DM Sans"/>
                <a:cs typeface="DM Sans"/>
                <a:sym typeface="DM Sans"/>
              </a:rPr>
              <a:t> a detalle en este caso.</a:t>
            </a:r>
            <a:endParaRPr sz="1350">
              <a:solidFill>
                <a:schemeClr val="accent2"/>
              </a:solidFill>
              <a:highlight>
                <a:srgbClr val="FFFFFF"/>
              </a:highlight>
              <a:latin typeface="DM Sans"/>
              <a:ea typeface="DM Sans"/>
              <a:cs typeface="DM Sans"/>
              <a:sym typeface="DM Sans"/>
            </a:endParaRPr>
          </a:p>
        </p:txBody>
      </p:sp>
      <p:grpSp>
        <p:nvGrpSpPr>
          <p:cNvPr id="604" name="Google Shape;604;p80"/>
          <p:cNvGrpSpPr/>
          <p:nvPr/>
        </p:nvGrpSpPr>
        <p:grpSpPr>
          <a:xfrm>
            <a:off x="7811101" y="467998"/>
            <a:ext cx="738900" cy="738900"/>
            <a:chOff x="473351" y="619523"/>
            <a:chExt cx="738900" cy="738900"/>
          </a:xfrm>
        </p:grpSpPr>
        <p:sp>
          <p:nvSpPr>
            <p:cNvPr id="605" name="Google Shape;605;p8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6" name="Google Shape;606;p8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07" name="Google Shape;607;p80"/>
          <p:cNvPicPr preferRelativeResize="0"/>
          <p:nvPr/>
        </p:nvPicPr>
        <p:blipFill>
          <a:blip r:embed="rId4">
            <a:alphaModFix/>
          </a:blip>
          <a:stretch>
            <a:fillRect/>
          </a:stretch>
        </p:blipFill>
        <p:spPr>
          <a:xfrm>
            <a:off x="5226125" y="1402075"/>
            <a:ext cx="3276775" cy="21305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13" name="Google Shape;613;p8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4" name="Google Shape;614;p81"/>
          <p:cNvSpPr txBox="1"/>
          <p:nvPr/>
        </p:nvSpPr>
        <p:spPr>
          <a:xfrm>
            <a:off x="473350" y="1388675"/>
            <a:ext cx="4742100" cy="190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s" sz="1350">
                <a:solidFill>
                  <a:schemeClr val="accent2"/>
                </a:solidFill>
                <a:highlight>
                  <a:srgbClr val="FFFFFF"/>
                </a:highlight>
                <a:latin typeface="DM Sans"/>
                <a:ea typeface="DM Sans"/>
                <a:cs typeface="DM Sans"/>
                <a:sym typeface="DM Sans"/>
              </a:rPr>
              <a:t>Recordemos que el preprocesamiento de texto y la </a:t>
            </a:r>
            <a:r>
              <a:rPr lang="es" sz="1350">
                <a:solidFill>
                  <a:schemeClr val="accent2"/>
                </a:solidFill>
                <a:highlight>
                  <a:srgbClr val="FFFFFF"/>
                </a:highlight>
                <a:latin typeface="DM Sans"/>
                <a:ea typeface="DM Sans"/>
                <a:cs typeface="DM Sans"/>
                <a:sym typeface="DM Sans"/>
              </a:rPr>
              <a:t>normalización</a:t>
            </a:r>
            <a:r>
              <a:rPr lang="es" sz="1350">
                <a:solidFill>
                  <a:schemeClr val="accent2"/>
                </a:solidFill>
                <a:highlight>
                  <a:srgbClr val="FFFFFF"/>
                </a:highlight>
                <a:latin typeface="DM Sans"/>
                <a:ea typeface="DM Sans"/>
                <a:cs typeface="DM Sans"/>
                <a:sym typeface="DM Sans"/>
              </a:rPr>
              <a:t> es crucial antes de desarrollar un modelo de NLP, algunos pasos importantes son:</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60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Convertir palabras a </a:t>
            </a:r>
            <a:r>
              <a:rPr lang="es" sz="1350">
                <a:solidFill>
                  <a:schemeClr val="accent2"/>
                </a:solidFill>
                <a:highlight>
                  <a:srgbClr val="FFFFFF"/>
                </a:highlight>
                <a:latin typeface="DM Sans"/>
                <a:ea typeface="DM Sans"/>
                <a:cs typeface="DM Sans"/>
                <a:sym typeface="DM Sans"/>
              </a:rPr>
              <a:t>minúsculas</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Remover caracteres especiales</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Remover stopwords y palabras de alta frecuencia</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Stemming y </a:t>
            </a:r>
            <a:r>
              <a:rPr lang="es" sz="1350">
                <a:solidFill>
                  <a:schemeClr val="accent2"/>
                </a:solidFill>
                <a:highlight>
                  <a:srgbClr val="FFFFFF"/>
                </a:highlight>
                <a:latin typeface="DM Sans"/>
                <a:ea typeface="DM Sans"/>
                <a:cs typeface="DM Sans"/>
                <a:sym typeface="DM Sans"/>
              </a:rPr>
              <a:t>lematización</a:t>
            </a:r>
            <a:endParaRPr sz="1350">
              <a:solidFill>
                <a:schemeClr val="accent2"/>
              </a:solidFill>
              <a:highlight>
                <a:srgbClr val="FFFFFF"/>
              </a:highlight>
              <a:latin typeface="DM Sans"/>
              <a:ea typeface="DM Sans"/>
              <a:cs typeface="DM Sans"/>
              <a:sym typeface="DM Sans"/>
            </a:endParaRPr>
          </a:p>
        </p:txBody>
      </p:sp>
      <p:grpSp>
        <p:nvGrpSpPr>
          <p:cNvPr id="615" name="Google Shape;615;p81"/>
          <p:cNvGrpSpPr/>
          <p:nvPr/>
        </p:nvGrpSpPr>
        <p:grpSpPr>
          <a:xfrm>
            <a:off x="7811101" y="467998"/>
            <a:ext cx="738900" cy="738900"/>
            <a:chOff x="473351" y="619523"/>
            <a:chExt cx="738900" cy="738900"/>
          </a:xfrm>
        </p:grpSpPr>
        <p:sp>
          <p:nvSpPr>
            <p:cNvPr id="616" name="Google Shape;616;p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7" name="Google Shape;617;p8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18" name="Google Shape;618;p81"/>
          <p:cNvPicPr preferRelativeResize="0"/>
          <p:nvPr/>
        </p:nvPicPr>
        <p:blipFill>
          <a:blip r:embed="rId4">
            <a:alphaModFix/>
          </a:blip>
          <a:stretch>
            <a:fillRect/>
          </a:stretch>
        </p:blipFill>
        <p:spPr>
          <a:xfrm>
            <a:off x="5563325" y="1135613"/>
            <a:ext cx="2872275" cy="2872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24" name="Google Shape;624;p8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5" name="Google Shape;625;p82"/>
          <p:cNvSpPr txBox="1"/>
          <p:nvPr/>
        </p:nvSpPr>
        <p:spPr>
          <a:xfrm>
            <a:off x="538500" y="1566225"/>
            <a:ext cx="4913400" cy="1263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s" sz="1350">
                <a:solidFill>
                  <a:schemeClr val="accent2"/>
                </a:solidFill>
                <a:highlight>
                  <a:srgbClr val="FFFFFF"/>
                </a:highlight>
                <a:latin typeface="DM Sans"/>
                <a:ea typeface="DM Sans"/>
                <a:cs typeface="DM Sans"/>
                <a:sym typeface="DM Sans"/>
              </a:rPr>
              <a:t>¿Es la eliminación de caracteres especiales incluso una buena idea?</a:t>
            </a:r>
            <a:endParaRPr b="1"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1200"/>
              </a:spcBef>
              <a:spcAft>
                <a:spcPts val="1200"/>
              </a:spcAft>
              <a:buNone/>
            </a:pPr>
            <a:r>
              <a:rPr b="1" lang="es" sz="1350">
                <a:solidFill>
                  <a:schemeClr val="accent2"/>
                </a:solidFill>
                <a:highlight>
                  <a:srgbClr val="FFFFFF"/>
                </a:highlight>
                <a:latin typeface="DM Sans"/>
                <a:ea typeface="DM Sans"/>
                <a:cs typeface="DM Sans"/>
                <a:sym typeface="DM Sans"/>
              </a:rPr>
              <a:t> ¿Cuáles son algunos ejemplos de caracteres que probablemente sería seguro eliminar y cuáles no?</a:t>
            </a:r>
            <a:endParaRPr b="1" sz="1350">
              <a:solidFill>
                <a:schemeClr val="accent2"/>
              </a:solidFill>
              <a:highlight>
                <a:srgbClr val="FFFFFF"/>
              </a:highlight>
              <a:latin typeface="DM Sans"/>
              <a:ea typeface="DM Sans"/>
              <a:cs typeface="DM Sans"/>
              <a:sym typeface="DM Sans"/>
            </a:endParaRPr>
          </a:p>
        </p:txBody>
      </p:sp>
      <p:grpSp>
        <p:nvGrpSpPr>
          <p:cNvPr id="626" name="Google Shape;626;p82"/>
          <p:cNvGrpSpPr/>
          <p:nvPr/>
        </p:nvGrpSpPr>
        <p:grpSpPr>
          <a:xfrm>
            <a:off x="7811101" y="467998"/>
            <a:ext cx="738900" cy="738900"/>
            <a:chOff x="473351" y="619523"/>
            <a:chExt cx="738900" cy="738900"/>
          </a:xfrm>
        </p:grpSpPr>
        <p:sp>
          <p:nvSpPr>
            <p:cNvPr id="627" name="Google Shape;627;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8" name="Google Shape;628;p8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29" name="Google Shape;629;p82"/>
          <p:cNvPicPr preferRelativeResize="0"/>
          <p:nvPr/>
        </p:nvPicPr>
        <p:blipFill>
          <a:blip r:embed="rId4">
            <a:alphaModFix/>
          </a:blip>
          <a:stretch>
            <a:fillRect/>
          </a:stretch>
        </p:blipFill>
        <p:spPr>
          <a:xfrm>
            <a:off x="5563325" y="1135613"/>
            <a:ext cx="2872275" cy="2872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35" name="Google Shape;635;p8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6" name="Google Shape;636;p83"/>
          <p:cNvSpPr txBox="1"/>
          <p:nvPr/>
        </p:nvSpPr>
        <p:spPr>
          <a:xfrm>
            <a:off x="577800" y="1419613"/>
            <a:ext cx="4913400" cy="230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Eliminar caracteres especiales es una decisión </a:t>
            </a:r>
            <a:r>
              <a:rPr b="1" lang="es" sz="1350">
                <a:solidFill>
                  <a:schemeClr val="accent2"/>
                </a:solidFill>
                <a:highlight>
                  <a:srgbClr val="FFFFFF"/>
                </a:highlight>
                <a:latin typeface="DM Sans"/>
                <a:ea typeface="DM Sans"/>
                <a:cs typeface="DM Sans"/>
                <a:sym typeface="DM Sans"/>
              </a:rPr>
              <a:t>subjetiva</a:t>
            </a:r>
            <a:r>
              <a:rPr lang="es" sz="1350">
                <a:solidFill>
                  <a:schemeClr val="accent2"/>
                </a:solidFill>
                <a:highlight>
                  <a:srgbClr val="FFFFFF"/>
                </a:highlight>
                <a:latin typeface="DM Sans"/>
                <a:ea typeface="DM Sans"/>
                <a:cs typeface="DM Sans"/>
                <a:sym typeface="DM Sans"/>
              </a:rPr>
              <a:t>, especialmente en casos como este. Las personas a menudo usan caracteres especiales para expresar sus emociones y pueden dejar una reseña como "¡¡¡Este producto es el peor!!!", mientras que una reseña positiva podría ser "Este producto es el mejor". ¡Me encantó!' Aquí, la presencia de signos de exclamación indica claramente algo sobre el sentimiento subyacente, por lo que eliminarlos puede no ser una buena idea.</a:t>
            </a:r>
            <a:endParaRPr b="1" sz="1350">
              <a:solidFill>
                <a:schemeClr val="accent2"/>
              </a:solidFill>
              <a:highlight>
                <a:srgbClr val="FFFFFF"/>
              </a:highlight>
              <a:latin typeface="DM Sans"/>
              <a:ea typeface="DM Sans"/>
              <a:cs typeface="DM Sans"/>
              <a:sym typeface="DM Sans"/>
            </a:endParaRPr>
          </a:p>
        </p:txBody>
      </p:sp>
      <p:grpSp>
        <p:nvGrpSpPr>
          <p:cNvPr id="637" name="Google Shape;637;p83"/>
          <p:cNvGrpSpPr/>
          <p:nvPr/>
        </p:nvGrpSpPr>
        <p:grpSpPr>
          <a:xfrm>
            <a:off x="7811101" y="467998"/>
            <a:ext cx="738900" cy="738900"/>
            <a:chOff x="473351" y="619523"/>
            <a:chExt cx="738900" cy="738900"/>
          </a:xfrm>
        </p:grpSpPr>
        <p:sp>
          <p:nvSpPr>
            <p:cNvPr id="638" name="Google Shape;638;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9" name="Google Shape;639;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40" name="Google Shape;640;p83"/>
          <p:cNvPicPr preferRelativeResize="0"/>
          <p:nvPr/>
        </p:nvPicPr>
        <p:blipFill>
          <a:blip r:embed="rId4">
            <a:alphaModFix/>
          </a:blip>
          <a:stretch>
            <a:fillRect/>
          </a:stretch>
        </p:blipFill>
        <p:spPr>
          <a:xfrm>
            <a:off x="5563325" y="1135613"/>
            <a:ext cx="2872275" cy="2872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46" name="Google Shape;646;p8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7" name="Google Shape;647;p84"/>
          <p:cNvSpPr txBox="1"/>
          <p:nvPr/>
        </p:nvSpPr>
        <p:spPr>
          <a:xfrm>
            <a:off x="550900" y="1538875"/>
            <a:ext cx="4913400" cy="190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Por otro lado, eliminar la puntuación sin carga emocional, como las comas, los puntos y el punto y coma, probablemente sea seguro.</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En aras de la simplicidad, procederemos eliminando todos los caracteres especiales; sin embargo, vale la pena tener en cuenta que esto es algo para revisar dependiendo de los resultados que obtengamos más adelante</a:t>
            </a:r>
            <a:endParaRPr sz="1350">
              <a:solidFill>
                <a:schemeClr val="accent2"/>
              </a:solidFill>
              <a:highlight>
                <a:srgbClr val="FFFFFF"/>
              </a:highlight>
              <a:latin typeface="DM Sans"/>
              <a:ea typeface="DM Sans"/>
              <a:cs typeface="DM Sans"/>
              <a:sym typeface="DM Sans"/>
            </a:endParaRPr>
          </a:p>
        </p:txBody>
      </p:sp>
      <p:grpSp>
        <p:nvGrpSpPr>
          <p:cNvPr id="648" name="Google Shape;648;p84"/>
          <p:cNvGrpSpPr/>
          <p:nvPr/>
        </p:nvGrpSpPr>
        <p:grpSpPr>
          <a:xfrm>
            <a:off x="7811101" y="467998"/>
            <a:ext cx="738900" cy="738900"/>
            <a:chOff x="473351" y="619523"/>
            <a:chExt cx="738900" cy="738900"/>
          </a:xfrm>
        </p:grpSpPr>
        <p:sp>
          <p:nvSpPr>
            <p:cNvPr id="649" name="Google Shape;649;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0" name="Google Shape;650;p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51" name="Google Shape;651;p84"/>
          <p:cNvPicPr preferRelativeResize="0"/>
          <p:nvPr/>
        </p:nvPicPr>
        <p:blipFill>
          <a:blip r:embed="rId4">
            <a:alphaModFix/>
          </a:blip>
          <a:stretch>
            <a:fillRect/>
          </a:stretch>
        </p:blipFill>
        <p:spPr>
          <a:xfrm>
            <a:off x="5563325" y="1135613"/>
            <a:ext cx="2872275" cy="287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3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44" name="Google Shape;144;p31"/>
          <p:cNvGrpSpPr/>
          <p:nvPr/>
        </p:nvGrpSpPr>
        <p:grpSpPr>
          <a:xfrm>
            <a:off x="473351" y="619523"/>
            <a:ext cx="738900" cy="738900"/>
            <a:chOff x="473351" y="619523"/>
            <a:chExt cx="738900" cy="738900"/>
          </a:xfrm>
        </p:grpSpPr>
        <p:sp>
          <p:nvSpPr>
            <p:cNvPr id="145" name="Google Shape;145;p3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47" name="Google Shape;147;p31"/>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148" name="Google Shape;148;p31"/>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 name="Google Shape;149;p31"/>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Resultados previos</a:t>
            </a:r>
            <a:endParaRPr b="1" i="0" sz="4000" u="none" cap="none" strike="noStrike">
              <a:solidFill>
                <a:schemeClr val="dk1"/>
              </a:solidFill>
              <a:latin typeface="DM Sans"/>
              <a:ea typeface="DM Sans"/>
              <a:cs typeface="DM Sans"/>
              <a:sym typeface="DM Sans"/>
            </a:endParaRPr>
          </a:p>
        </p:txBody>
      </p:sp>
      <p:sp>
        <p:nvSpPr>
          <p:cNvPr id="657" name="Google Shape;657;p8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8" name="Google Shape;658;p85"/>
          <p:cNvSpPr txBox="1"/>
          <p:nvPr/>
        </p:nvSpPr>
        <p:spPr>
          <a:xfrm>
            <a:off x="525050" y="1723900"/>
            <a:ext cx="4913400" cy="1587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Al obtener el percentil de palabras más frecuentes observamos palabras como [the, I, and, a, it, to, of, is, this y br] por otro lado usando la misma metodología </a:t>
            </a:r>
            <a:r>
              <a:rPr lang="es" sz="1350">
                <a:solidFill>
                  <a:schemeClr val="accent2"/>
                </a:solidFill>
                <a:highlight>
                  <a:srgbClr val="FFFFFF"/>
                </a:highlight>
                <a:latin typeface="DM Sans"/>
                <a:ea typeface="DM Sans"/>
                <a:cs typeface="DM Sans"/>
                <a:sym typeface="DM Sans"/>
              </a:rPr>
              <a:t>obtenemos</a:t>
            </a:r>
            <a:r>
              <a:rPr lang="es" sz="1350">
                <a:solidFill>
                  <a:schemeClr val="accent2"/>
                </a:solidFill>
                <a:highlight>
                  <a:srgbClr val="FFFFFF"/>
                </a:highlight>
                <a:latin typeface="DM Sans"/>
                <a:ea typeface="DM Sans"/>
                <a:cs typeface="DM Sans"/>
                <a:sym typeface="DM Sans"/>
              </a:rPr>
              <a:t> las menos frecuentes (</a:t>
            </a:r>
            <a:r>
              <a:rPr lang="es" sz="1350">
                <a:solidFill>
                  <a:schemeClr val="accent2"/>
                </a:solidFill>
                <a:highlight>
                  <a:srgbClr val="FFFFFF"/>
                </a:highlight>
                <a:latin typeface="DM Sans"/>
                <a:ea typeface="DM Sans"/>
                <a:cs typeface="DM Sans"/>
                <a:sym typeface="DM Sans"/>
              </a:rPr>
              <a:t>último</a:t>
            </a:r>
            <a:r>
              <a:rPr lang="es" sz="1350">
                <a:solidFill>
                  <a:schemeClr val="accent2"/>
                </a:solidFill>
                <a:highlight>
                  <a:srgbClr val="FFFFFF"/>
                </a:highlight>
                <a:latin typeface="DM Sans"/>
                <a:ea typeface="DM Sans"/>
                <a:cs typeface="DM Sans"/>
                <a:sym typeface="DM Sans"/>
              </a:rPr>
              <a:t> percentil) y se obtienen palabras como [slick, cloured, innocuous, marketer, destroyers], la </a:t>
            </a:r>
            <a:r>
              <a:rPr lang="es" sz="1350">
                <a:solidFill>
                  <a:schemeClr val="accent2"/>
                </a:solidFill>
                <a:highlight>
                  <a:srgbClr val="FFFFFF"/>
                </a:highlight>
                <a:latin typeface="DM Sans"/>
                <a:ea typeface="DM Sans"/>
                <a:cs typeface="DM Sans"/>
                <a:sym typeface="DM Sans"/>
              </a:rPr>
              <a:t>mayoría</a:t>
            </a:r>
            <a:r>
              <a:rPr lang="es" sz="1350">
                <a:solidFill>
                  <a:schemeClr val="accent2"/>
                </a:solidFill>
                <a:highlight>
                  <a:srgbClr val="FFFFFF"/>
                </a:highlight>
                <a:latin typeface="DM Sans"/>
                <a:ea typeface="DM Sans"/>
                <a:cs typeface="DM Sans"/>
                <a:sym typeface="DM Sans"/>
              </a:rPr>
              <a:t> con errores ortograficos </a:t>
            </a:r>
            <a:endParaRPr sz="1350">
              <a:solidFill>
                <a:schemeClr val="accent2"/>
              </a:solidFill>
              <a:highlight>
                <a:srgbClr val="FFFFFF"/>
              </a:highlight>
              <a:latin typeface="DM Sans"/>
              <a:ea typeface="DM Sans"/>
              <a:cs typeface="DM Sans"/>
              <a:sym typeface="DM Sans"/>
            </a:endParaRPr>
          </a:p>
        </p:txBody>
      </p:sp>
      <p:grpSp>
        <p:nvGrpSpPr>
          <p:cNvPr id="659" name="Google Shape;659;p85"/>
          <p:cNvGrpSpPr/>
          <p:nvPr/>
        </p:nvGrpSpPr>
        <p:grpSpPr>
          <a:xfrm>
            <a:off x="7811101" y="467998"/>
            <a:ext cx="738900" cy="738900"/>
            <a:chOff x="473351" y="619523"/>
            <a:chExt cx="738900" cy="738900"/>
          </a:xfrm>
        </p:grpSpPr>
        <p:sp>
          <p:nvSpPr>
            <p:cNvPr id="660" name="Google Shape;660;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1" name="Google Shape;661;p8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62" name="Google Shape;662;p85"/>
          <p:cNvPicPr preferRelativeResize="0"/>
          <p:nvPr/>
        </p:nvPicPr>
        <p:blipFill>
          <a:blip r:embed="rId4">
            <a:alphaModFix/>
          </a:blip>
          <a:stretch>
            <a:fillRect/>
          </a:stretch>
        </p:blipFill>
        <p:spPr>
          <a:xfrm>
            <a:off x="5259750" y="1532063"/>
            <a:ext cx="3354725" cy="22364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6"/>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Modelo de </a:t>
            </a: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de sentimiento</a:t>
            </a:r>
            <a:endParaRPr b="1" i="0" sz="4000" u="none" cap="none" strike="noStrike">
              <a:solidFill>
                <a:schemeClr val="dk1"/>
              </a:solidFill>
              <a:latin typeface="DM Sans"/>
              <a:ea typeface="DM Sans"/>
              <a:cs typeface="DM Sans"/>
              <a:sym typeface="DM Sans"/>
            </a:endParaRPr>
          </a:p>
        </p:txBody>
      </p:sp>
      <p:sp>
        <p:nvSpPr>
          <p:cNvPr id="668" name="Google Shape;668;p8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9" name="Google Shape;669;p86"/>
          <p:cNvSpPr txBox="1"/>
          <p:nvPr/>
        </p:nvSpPr>
        <p:spPr>
          <a:xfrm>
            <a:off x="540075" y="1819625"/>
            <a:ext cx="4913400" cy="198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Las variables a tener en cuenta son: Text, Score, Sentiment_rating</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0"/>
              </a:spcAft>
              <a:buNone/>
            </a:pPr>
            <a:r>
              <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Las variables independientes o características del modelo se derivan del texto de revisión. En la clase anterior, discutimos cómo podemos usar </a:t>
            </a:r>
            <a:r>
              <a:rPr b="1" lang="es" sz="1350">
                <a:solidFill>
                  <a:schemeClr val="accent2"/>
                </a:solidFill>
                <a:highlight>
                  <a:srgbClr val="FFFFFF"/>
                </a:highlight>
                <a:latin typeface="DM Sans"/>
                <a:ea typeface="DM Sans"/>
                <a:cs typeface="DM Sans"/>
                <a:sym typeface="DM Sans"/>
              </a:rPr>
              <a:t>n-grams</a:t>
            </a:r>
            <a:r>
              <a:rPr lang="es" sz="1350">
                <a:solidFill>
                  <a:schemeClr val="accent2"/>
                </a:solidFill>
                <a:highlight>
                  <a:srgbClr val="FFFFFF"/>
                </a:highlight>
                <a:latin typeface="DM Sans"/>
                <a:ea typeface="DM Sans"/>
                <a:cs typeface="DM Sans"/>
                <a:sym typeface="DM Sans"/>
              </a:rPr>
              <a:t> para crear características o features.</a:t>
            </a:r>
            <a:endParaRPr sz="1350">
              <a:solidFill>
                <a:schemeClr val="accent2"/>
              </a:solidFill>
              <a:highlight>
                <a:srgbClr val="FFFFFF"/>
              </a:highlight>
              <a:latin typeface="DM Sans"/>
              <a:ea typeface="DM Sans"/>
              <a:cs typeface="DM Sans"/>
              <a:sym typeface="DM Sans"/>
            </a:endParaRPr>
          </a:p>
        </p:txBody>
      </p:sp>
      <p:grpSp>
        <p:nvGrpSpPr>
          <p:cNvPr id="670" name="Google Shape;670;p86"/>
          <p:cNvGrpSpPr/>
          <p:nvPr/>
        </p:nvGrpSpPr>
        <p:grpSpPr>
          <a:xfrm>
            <a:off x="7811101" y="467998"/>
            <a:ext cx="738900" cy="738900"/>
            <a:chOff x="473351" y="619523"/>
            <a:chExt cx="738900" cy="738900"/>
          </a:xfrm>
        </p:grpSpPr>
        <p:sp>
          <p:nvSpPr>
            <p:cNvPr id="671" name="Google Shape;671;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73" name="Google Shape;673;p86"/>
          <p:cNvPicPr preferRelativeResize="0"/>
          <p:nvPr/>
        </p:nvPicPr>
        <p:blipFill>
          <a:blip r:embed="rId4">
            <a:alphaModFix/>
          </a:blip>
          <a:stretch>
            <a:fillRect/>
          </a:stretch>
        </p:blipFill>
        <p:spPr>
          <a:xfrm>
            <a:off x="5662475" y="1260900"/>
            <a:ext cx="2872275" cy="2872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7"/>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Modelo de análisis de sentimiento</a:t>
            </a:r>
            <a:endParaRPr b="1" i="0" sz="4000" u="none" cap="none" strike="noStrike">
              <a:solidFill>
                <a:schemeClr val="dk1"/>
              </a:solidFill>
              <a:latin typeface="DM Sans"/>
              <a:ea typeface="DM Sans"/>
              <a:cs typeface="DM Sans"/>
              <a:sym typeface="DM Sans"/>
            </a:endParaRPr>
          </a:p>
        </p:txBody>
      </p:sp>
      <p:sp>
        <p:nvSpPr>
          <p:cNvPr id="679" name="Google Shape;679;p8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0" name="Google Shape;680;p87"/>
          <p:cNvSpPr txBox="1"/>
          <p:nvPr/>
        </p:nvSpPr>
        <p:spPr>
          <a:xfrm>
            <a:off x="540050" y="1853250"/>
            <a:ext cx="4913400" cy="198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Tenemos diferentes metodologías para realizar el modelo:</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60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Bag of Words</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TF-IDF</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Word Embeddings</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Para todos los casos utilizaremos el modelo de regresión logística para poder comparar los resultados y determinar </a:t>
            </a:r>
            <a:r>
              <a:rPr lang="es" sz="1350">
                <a:solidFill>
                  <a:schemeClr val="accent2"/>
                </a:solidFill>
                <a:highlight>
                  <a:srgbClr val="FFFFFF"/>
                </a:highlight>
                <a:latin typeface="DM Sans"/>
                <a:ea typeface="DM Sans"/>
                <a:cs typeface="DM Sans"/>
                <a:sym typeface="DM Sans"/>
              </a:rPr>
              <a:t>cuál</a:t>
            </a:r>
            <a:r>
              <a:rPr lang="es" sz="1350">
                <a:solidFill>
                  <a:schemeClr val="accent2"/>
                </a:solidFill>
                <a:highlight>
                  <a:srgbClr val="FFFFFF"/>
                </a:highlight>
                <a:latin typeface="DM Sans"/>
                <a:ea typeface="DM Sans"/>
                <a:cs typeface="DM Sans"/>
                <a:sym typeface="DM Sans"/>
              </a:rPr>
              <a:t> es la mejor </a:t>
            </a:r>
            <a:r>
              <a:rPr lang="es" sz="1350">
                <a:solidFill>
                  <a:schemeClr val="accent2"/>
                </a:solidFill>
                <a:highlight>
                  <a:srgbClr val="FFFFFF"/>
                </a:highlight>
                <a:latin typeface="DM Sans"/>
                <a:ea typeface="DM Sans"/>
                <a:cs typeface="DM Sans"/>
                <a:sym typeface="DM Sans"/>
              </a:rPr>
              <a:t>metodología</a:t>
            </a:r>
            <a:r>
              <a:rPr lang="es" sz="1350">
                <a:solidFill>
                  <a:schemeClr val="accent2"/>
                </a:solidFill>
                <a:highlight>
                  <a:srgbClr val="FFFFFF"/>
                </a:highlight>
                <a:latin typeface="DM Sans"/>
                <a:ea typeface="DM Sans"/>
                <a:cs typeface="DM Sans"/>
                <a:sym typeface="DM Sans"/>
              </a:rPr>
              <a:t> </a:t>
            </a:r>
            <a:endParaRPr sz="1350">
              <a:solidFill>
                <a:schemeClr val="accent2"/>
              </a:solidFill>
              <a:highlight>
                <a:srgbClr val="FFFFFF"/>
              </a:highlight>
              <a:latin typeface="DM Sans"/>
              <a:ea typeface="DM Sans"/>
              <a:cs typeface="DM Sans"/>
              <a:sym typeface="DM Sans"/>
            </a:endParaRPr>
          </a:p>
        </p:txBody>
      </p:sp>
      <p:grpSp>
        <p:nvGrpSpPr>
          <p:cNvPr id="681" name="Google Shape;681;p87"/>
          <p:cNvGrpSpPr/>
          <p:nvPr/>
        </p:nvGrpSpPr>
        <p:grpSpPr>
          <a:xfrm>
            <a:off x="7811101" y="467998"/>
            <a:ext cx="738900" cy="738900"/>
            <a:chOff x="473351" y="619523"/>
            <a:chExt cx="738900" cy="738900"/>
          </a:xfrm>
        </p:grpSpPr>
        <p:sp>
          <p:nvSpPr>
            <p:cNvPr id="682" name="Google Shape;682;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84" name="Google Shape;684;p87"/>
          <p:cNvPicPr preferRelativeResize="0"/>
          <p:nvPr/>
        </p:nvPicPr>
        <p:blipFill>
          <a:blip r:embed="rId4">
            <a:alphaModFix/>
          </a:blip>
          <a:stretch>
            <a:fillRect/>
          </a:stretch>
        </p:blipFill>
        <p:spPr>
          <a:xfrm>
            <a:off x="5517425" y="1206900"/>
            <a:ext cx="2872275" cy="2872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8"/>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Modelo de análisis de sentimiento</a:t>
            </a:r>
            <a:endParaRPr b="1" i="0" sz="4000" u="none" cap="none" strike="noStrike">
              <a:solidFill>
                <a:schemeClr val="dk1"/>
              </a:solidFill>
              <a:latin typeface="DM Sans"/>
              <a:ea typeface="DM Sans"/>
              <a:cs typeface="DM Sans"/>
              <a:sym typeface="DM Sans"/>
            </a:endParaRPr>
          </a:p>
        </p:txBody>
      </p:sp>
      <p:sp>
        <p:nvSpPr>
          <p:cNvPr id="690" name="Google Shape;690;p8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1" name="Google Shape;691;p88"/>
          <p:cNvSpPr txBox="1"/>
          <p:nvPr/>
        </p:nvSpPr>
        <p:spPr>
          <a:xfrm>
            <a:off x="540050" y="1760988"/>
            <a:ext cx="4913400" cy="2535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Los resultados obtenidos luego de entrenar el modelo en cada caso son</a:t>
            </a:r>
            <a:r>
              <a:rPr lang="es" sz="1350">
                <a:solidFill>
                  <a:schemeClr val="accent2"/>
                </a:solidFill>
                <a:highlight>
                  <a:srgbClr val="FFFFFF"/>
                </a:highlight>
                <a:latin typeface="DM Sans"/>
                <a:ea typeface="DM Sans"/>
                <a:cs typeface="DM Sans"/>
                <a:sym typeface="DM Sans"/>
              </a:rPr>
              <a:t>:</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60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Bag of Words (Accuracy: 0.90, F1=0.94)</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TF-IDF </a:t>
            </a:r>
            <a:r>
              <a:rPr lang="es" sz="1350">
                <a:solidFill>
                  <a:schemeClr val="accent2"/>
                </a:solidFill>
                <a:highlight>
                  <a:srgbClr val="FFFFFF"/>
                </a:highlight>
                <a:latin typeface="DM Sans"/>
                <a:ea typeface="DM Sans"/>
                <a:cs typeface="DM Sans"/>
                <a:sym typeface="DM Sans"/>
              </a:rPr>
              <a:t>(Accuracy: 0.91, F1=0.95)</a:t>
            </a:r>
            <a:endParaRPr sz="1350">
              <a:solidFill>
                <a:schemeClr val="accent2"/>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2"/>
              </a:buClr>
              <a:buSzPts val="1350"/>
              <a:buFont typeface="DM Sans"/>
              <a:buAutoNum type="arabicPeriod"/>
            </a:pPr>
            <a:r>
              <a:rPr lang="es" sz="1350">
                <a:solidFill>
                  <a:schemeClr val="accent2"/>
                </a:solidFill>
                <a:highlight>
                  <a:srgbClr val="FFFFFF"/>
                </a:highlight>
                <a:latin typeface="DM Sans"/>
                <a:ea typeface="DM Sans"/>
                <a:cs typeface="DM Sans"/>
                <a:sym typeface="DM Sans"/>
              </a:rPr>
              <a:t>Word Embeddings </a:t>
            </a:r>
            <a:r>
              <a:rPr lang="es" sz="1350">
                <a:solidFill>
                  <a:schemeClr val="accent2"/>
                </a:solidFill>
                <a:highlight>
                  <a:srgbClr val="FFFFFF"/>
                </a:highlight>
                <a:latin typeface="DM Sans"/>
                <a:ea typeface="DM Sans"/>
                <a:cs typeface="DM Sans"/>
                <a:sym typeface="DM Sans"/>
              </a:rPr>
              <a:t>(Accuracy: 0.89, F1=0.94)</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0"/>
              </a:spcAft>
              <a:buNone/>
            </a:pPr>
            <a:r>
              <a:rPr lang="es" sz="1350">
                <a:solidFill>
                  <a:schemeClr val="accent2"/>
                </a:solidFill>
                <a:highlight>
                  <a:srgbClr val="FFFFFF"/>
                </a:highlight>
                <a:latin typeface="DM Sans"/>
                <a:ea typeface="DM Sans"/>
                <a:cs typeface="DM Sans"/>
                <a:sym typeface="DM Sans"/>
              </a:rPr>
              <a:t>En cada caso se utilizaron diversas formas de entrenamiento (1-gram a 4-grams). Además se probó el algoritmo random forest pero sin muy buenos resultados</a:t>
            </a:r>
            <a:endParaRPr sz="1350">
              <a:solidFill>
                <a:schemeClr val="accent2"/>
              </a:solidFill>
              <a:highlight>
                <a:srgbClr val="FFFFFF"/>
              </a:highlight>
              <a:latin typeface="DM Sans"/>
              <a:ea typeface="DM Sans"/>
              <a:cs typeface="DM Sans"/>
              <a:sym typeface="DM Sans"/>
            </a:endParaRPr>
          </a:p>
          <a:p>
            <a:pPr indent="0" lvl="0" marL="0" rtl="0" algn="l">
              <a:lnSpc>
                <a:spcPct val="115000"/>
              </a:lnSpc>
              <a:spcBef>
                <a:spcPts val="600"/>
              </a:spcBef>
              <a:spcAft>
                <a:spcPts val="500"/>
              </a:spcAft>
              <a:buNone/>
            </a:pPr>
            <a:r>
              <a:t/>
            </a:r>
            <a:endParaRPr sz="1350">
              <a:solidFill>
                <a:schemeClr val="accent2"/>
              </a:solidFill>
              <a:highlight>
                <a:srgbClr val="FFFFFF"/>
              </a:highlight>
              <a:latin typeface="DM Sans"/>
              <a:ea typeface="DM Sans"/>
              <a:cs typeface="DM Sans"/>
              <a:sym typeface="DM Sans"/>
            </a:endParaRPr>
          </a:p>
        </p:txBody>
      </p:sp>
      <p:grpSp>
        <p:nvGrpSpPr>
          <p:cNvPr id="692" name="Google Shape;692;p88"/>
          <p:cNvGrpSpPr/>
          <p:nvPr/>
        </p:nvGrpSpPr>
        <p:grpSpPr>
          <a:xfrm>
            <a:off x="7811101" y="467998"/>
            <a:ext cx="738900" cy="738900"/>
            <a:chOff x="473351" y="619523"/>
            <a:chExt cx="738900" cy="738900"/>
          </a:xfrm>
        </p:grpSpPr>
        <p:sp>
          <p:nvSpPr>
            <p:cNvPr id="693" name="Google Shape;693;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p8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95" name="Google Shape;695;p88"/>
          <p:cNvPicPr preferRelativeResize="0"/>
          <p:nvPr/>
        </p:nvPicPr>
        <p:blipFill>
          <a:blip r:embed="rId4">
            <a:alphaModFix/>
          </a:blip>
          <a:stretch>
            <a:fillRect/>
          </a:stretch>
        </p:blipFill>
        <p:spPr>
          <a:xfrm>
            <a:off x="5571725" y="1271750"/>
            <a:ext cx="2872275" cy="2872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9"/>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insights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01" name="Google Shape;701;p8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2" name="Google Shape;702;p89"/>
          <p:cNvSpPr txBox="1"/>
          <p:nvPr/>
        </p:nvSpPr>
        <p:spPr>
          <a:xfrm>
            <a:off x="560225" y="1861438"/>
            <a:ext cx="49134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Los resultados obtenidos por Word embeddings no fueron tan buenos como las representaciones de bolsa de palabras o TF-IDF. Además, aunque los Word Embeddings  fueron realmente efectivas para reducir el número total de dimensiones, adolece del problema de la interpretabilidad. Esto significa que es muy difícil para nosotros incluso diagnosticar qué está causando su bajo rendimiento</a:t>
            </a:r>
            <a:endParaRPr sz="1350">
              <a:solidFill>
                <a:schemeClr val="accent2"/>
              </a:solidFill>
              <a:highlight>
                <a:srgbClr val="FFFFFF"/>
              </a:highlight>
              <a:latin typeface="DM Sans"/>
              <a:ea typeface="DM Sans"/>
              <a:cs typeface="DM Sans"/>
              <a:sym typeface="DM Sans"/>
            </a:endParaRPr>
          </a:p>
        </p:txBody>
      </p:sp>
      <p:grpSp>
        <p:nvGrpSpPr>
          <p:cNvPr id="703" name="Google Shape;703;p89"/>
          <p:cNvGrpSpPr/>
          <p:nvPr/>
        </p:nvGrpSpPr>
        <p:grpSpPr>
          <a:xfrm>
            <a:off x="7811101" y="467998"/>
            <a:ext cx="738900" cy="738900"/>
            <a:chOff x="473351" y="619523"/>
            <a:chExt cx="738900" cy="738900"/>
          </a:xfrm>
        </p:grpSpPr>
        <p:sp>
          <p:nvSpPr>
            <p:cNvPr id="704" name="Google Shape;704;p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5" name="Google Shape;705;p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06" name="Google Shape;706;p89"/>
          <p:cNvPicPr preferRelativeResize="0"/>
          <p:nvPr/>
        </p:nvPicPr>
        <p:blipFill>
          <a:blip r:embed="rId4">
            <a:alphaModFix/>
          </a:blip>
          <a:stretch>
            <a:fillRect/>
          </a:stretch>
        </p:blipFill>
        <p:spPr>
          <a:xfrm>
            <a:off x="5473625" y="1076275"/>
            <a:ext cx="2872275" cy="2872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0"/>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insights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12" name="Google Shape;712;p9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3" name="Google Shape;713;p90"/>
          <p:cNvSpPr txBox="1"/>
          <p:nvPr/>
        </p:nvSpPr>
        <p:spPr>
          <a:xfrm>
            <a:off x="589700" y="1709888"/>
            <a:ext cx="4913400" cy="230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Sin embargo, ¿recuerdan cómo "bueno" y "malo" estaban juntos en el espacio vectorial? Esta es una de las razones por las que WE pueden no funcionar tan bien para el análisis de sentimientos en conjuntos de datos pequeños: las WE son buenas para usar "conocimiento" del mundo externo (latente en WE preentrenadas) para inferir información adicional sobre un conjunto de datos más pequeño, pero en el caso del análisis de sentimientos, esto podría hacer más daño que bien </a:t>
            </a:r>
            <a:endParaRPr sz="1350">
              <a:solidFill>
                <a:schemeClr val="accent2"/>
              </a:solidFill>
              <a:highlight>
                <a:srgbClr val="FFFFFF"/>
              </a:highlight>
              <a:latin typeface="DM Sans"/>
              <a:ea typeface="DM Sans"/>
              <a:cs typeface="DM Sans"/>
              <a:sym typeface="DM Sans"/>
            </a:endParaRPr>
          </a:p>
        </p:txBody>
      </p:sp>
      <p:grpSp>
        <p:nvGrpSpPr>
          <p:cNvPr id="714" name="Google Shape;714;p90"/>
          <p:cNvGrpSpPr/>
          <p:nvPr/>
        </p:nvGrpSpPr>
        <p:grpSpPr>
          <a:xfrm>
            <a:off x="7811101" y="467998"/>
            <a:ext cx="738900" cy="738900"/>
            <a:chOff x="473351" y="619523"/>
            <a:chExt cx="738900" cy="738900"/>
          </a:xfrm>
        </p:grpSpPr>
        <p:sp>
          <p:nvSpPr>
            <p:cNvPr id="715" name="Google Shape;715;p9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9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17" name="Google Shape;717;p90"/>
          <p:cNvPicPr preferRelativeResize="0"/>
          <p:nvPr/>
        </p:nvPicPr>
        <p:blipFill>
          <a:blip r:embed="rId4">
            <a:alphaModFix/>
          </a:blip>
          <a:stretch>
            <a:fillRect/>
          </a:stretch>
        </p:blipFill>
        <p:spPr>
          <a:xfrm>
            <a:off x="5473625" y="1076275"/>
            <a:ext cx="2872275" cy="287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1"/>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insights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23" name="Google Shape;723;p9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4" name="Google Shape;724;p91"/>
          <p:cNvSpPr txBox="1"/>
          <p:nvPr/>
        </p:nvSpPr>
        <p:spPr>
          <a:xfrm>
            <a:off x="577300" y="1639750"/>
            <a:ext cx="49134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En nuestro caso, la creación de características usando TF-IDF nos dio una precisión del 92 % con características muy interpretables. Esta es una buena combinación, por lo que consideramos que este es el mejor modelo para nosotros aquí.</a:t>
            </a:r>
            <a:endParaRPr sz="1350">
              <a:solidFill>
                <a:schemeClr val="accent2"/>
              </a:solidFill>
              <a:highlight>
                <a:srgbClr val="FFFFFF"/>
              </a:highlight>
              <a:latin typeface="DM Sans"/>
              <a:ea typeface="DM Sans"/>
              <a:cs typeface="DM Sans"/>
              <a:sym typeface="DM Sans"/>
            </a:endParaRPr>
          </a:p>
        </p:txBody>
      </p:sp>
      <p:grpSp>
        <p:nvGrpSpPr>
          <p:cNvPr id="725" name="Google Shape;725;p91"/>
          <p:cNvGrpSpPr/>
          <p:nvPr/>
        </p:nvGrpSpPr>
        <p:grpSpPr>
          <a:xfrm>
            <a:off x="7811101" y="467998"/>
            <a:ext cx="738900" cy="738900"/>
            <a:chOff x="473351" y="619523"/>
            <a:chExt cx="738900" cy="738900"/>
          </a:xfrm>
        </p:grpSpPr>
        <p:sp>
          <p:nvSpPr>
            <p:cNvPr id="726" name="Google Shape;726;p9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7" name="Google Shape;727;p9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28" name="Google Shape;728;p91"/>
          <p:cNvPicPr preferRelativeResize="0"/>
          <p:nvPr/>
        </p:nvPicPr>
        <p:blipFill>
          <a:blip r:embed="rId4">
            <a:alphaModFix/>
          </a:blip>
          <a:stretch>
            <a:fillRect/>
          </a:stretch>
        </p:blipFill>
        <p:spPr>
          <a:xfrm>
            <a:off x="5662475" y="1135613"/>
            <a:ext cx="2872275" cy="2872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2"/>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insights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34" name="Google Shape;734;p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5" name="Google Shape;735;p92"/>
          <p:cNvSpPr txBox="1"/>
          <p:nvPr/>
        </p:nvSpPr>
        <p:spPr>
          <a:xfrm>
            <a:off x="584950" y="1861875"/>
            <a:ext cx="50439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Tenga en cuenta que para un experimento real, habríamos dividido nuestro conjunto de datos en tres partes, no solo en dos. Cuando se ejecuta un experimento varias veces con diferentes parámetros, es casi seguro que algunos resultados serán mejores simplemente por casualidad, y es mala ciencia seleccionar el modelo con mejor desempeño después de docenas o cientos de ejecuciones.</a:t>
            </a:r>
            <a:endParaRPr sz="1350">
              <a:solidFill>
                <a:schemeClr val="accent2"/>
              </a:solidFill>
              <a:highlight>
                <a:srgbClr val="FFFFFF"/>
              </a:highlight>
              <a:latin typeface="DM Sans"/>
              <a:ea typeface="DM Sans"/>
              <a:cs typeface="DM Sans"/>
              <a:sym typeface="DM Sans"/>
            </a:endParaRPr>
          </a:p>
        </p:txBody>
      </p:sp>
      <p:grpSp>
        <p:nvGrpSpPr>
          <p:cNvPr id="736" name="Google Shape;736;p92"/>
          <p:cNvGrpSpPr/>
          <p:nvPr/>
        </p:nvGrpSpPr>
        <p:grpSpPr>
          <a:xfrm>
            <a:off x="7811101" y="467998"/>
            <a:ext cx="738900" cy="738900"/>
            <a:chOff x="473351" y="619523"/>
            <a:chExt cx="738900" cy="738900"/>
          </a:xfrm>
        </p:grpSpPr>
        <p:sp>
          <p:nvSpPr>
            <p:cNvPr id="737" name="Google Shape;737;p9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8" name="Google Shape;738;p9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39" name="Google Shape;739;p92"/>
          <p:cNvPicPr preferRelativeResize="0"/>
          <p:nvPr/>
        </p:nvPicPr>
        <p:blipFill>
          <a:blip r:embed="rId4">
            <a:alphaModFix/>
          </a:blip>
          <a:stretch>
            <a:fillRect/>
          </a:stretch>
        </p:blipFill>
        <p:spPr>
          <a:xfrm>
            <a:off x="5662475" y="1135613"/>
            <a:ext cx="2872275" cy="2872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insights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45" name="Google Shape;745;p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6" name="Google Shape;746;p93"/>
          <p:cNvSpPr txBox="1"/>
          <p:nvPr/>
        </p:nvSpPr>
        <p:spPr>
          <a:xfrm>
            <a:off x="544625" y="1729875"/>
            <a:ext cx="5043900" cy="134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s" sz="1350">
                <a:solidFill>
                  <a:schemeClr val="accent2"/>
                </a:solidFill>
                <a:highlight>
                  <a:srgbClr val="FFFFFF"/>
                </a:highlight>
                <a:latin typeface="DM Sans"/>
                <a:ea typeface="DM Sans"/>
                <a:cs typeface="DM Sans"/>
                <a:sym typeface="DM Sans"/>
              </a:rPr>
              <a:t>Para evitar este problema, los datos deben dividirse en conjuntos de "entrenamiento", "prueba" y "validación". El conjunto de "prueba" debe reservarse al comienzo del experimento y nunca mirarse. El modelo debe ajustarse utilizando el conjunto de "validación".</a:t>
            </a:r>
            <a:endParaRPr sz="1350">
              <a:solidFill>
                <a:schemeClr val="accent2"/>
              </a:solidFill>
              <a:highlight>
                <a:srgbClr val="FFFFFF"/>
              </a:highlight>
              <a:latin typeface="DM Sans"/>
              <a:ea typeface="DM Sans"/>
              <a:cs typeface="DM Sans"/>
              <a:sym typeface="DM Sans"/>
            </a:endParaRPr>
          </a:p>
        </p:txBody>
      </p:sp>
      <p:grpSp>
        <p:nvGrpSpPr>
          <p:cNvPr id="747" name="Google Shape;747;p93"/>
          <p:cNvGrpSpPr/>
          <p:nvPr/>
        </p:nvGrpSpPr>
        <p:grpSpPr>
          <a:xfrm>
            <a:off x="7811101" y="467998"/>
            <a:ext cx="738900" cy="738900"/>
            <a:chOff x="473351" y="619523"/>
            <a:chExt cx="738900" cy="738900"/>
          </a:xfrm>
        </p:grpSpPr>
        <p:sp>
          <p:nvSpPr>
            <p:cNvPr id="748" name="Google Shape;748;p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9" name="Google Shape;749;p9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50" name="Google Shape;750;p93"/>
          <p:cNvPicPr preferRelativeResize="0"/>
          <p:nvPr/>
        </p:nvPicPr>
        <p:blipFill>
          <a:blip r:embed="rId4">
            <a:alphaModFix/>
          </a:blip>
          <a:stretch>
            <a:fillRect/>
          </a:stretch>
        </p:blipFill>
        <p:spPr>
          <a:xfrm>
            <a:off x="5662475" y="1135613"/>
            <a:ext cx="2872275" cy="2872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94"/>
          <p:cNvGrpSpPr/>
          <p:nvPr/>
        </p:nvGrpSpPr>
        <p:grpSpPr>
          <a:xfrm>
            <a:off x="4202556" y="994173"/>
            <a:ext cx="738900" cy="738900"/>
            <a:chOff x="974706" y="2467173"/>
            <a:chExt cx="738900" cy="738900"/>
          </a:xfrm>
        </p:grpSpPr>
        <p:sp>
          <p:nvSpPr>
            <p:cNvPr id="756" name="Google Shape;756;p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7" name="Google Shape;757;p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58" name="Google Shape;758;p94"/>
          <p:cNvSpPr txBox="1"/>
          <p:nvPr/>
        </p:nvSpPr>
        <p:spPr>
          <a:xfrm>
            <a:off x="450150" y="1733075"/>
            <a:ext cx="824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sentimiento</a:t>
            </a:r>
            <a:endParaRPr b="1" i="0" sz="4000" u="none" cap="none" strike="noStrike">
              <a:solidFill>
                <a:schemeClr val="dk1"/>
              </a:solidFill>
              <a:highlight>
                <a:srgbClr val="EAFF6A"/>
              </a:highlight>
              <a:latin typeface="DM Sans"/>
              <a:ea typeface="DM Sans"/>
              <a:cs typeface="DM Sans"/>
              <a:sym typeface="DM Sans"/>
            </a:endParaRPr>
          </a:p>
        </p:txBody>
      </p:sp>
      <p:sp>
        <p:nvSpPr>
          <p:cNvPr id="759" name="Google Shape;759;p9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760" name="Google Shape;760;p94"/>
          <p:cNvSpPr txBox="1"/>
          <p:nvPr/>
        </p:nvSpPr>
        <p:spPr>
          <a:xfrm>
            <a:off x="801025" y="2947550"/>
            <a:ext cx="755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En esta oportunidad utilizaremos lo aprendido en clase para poner en práctica la metodología de </a:t>
            </a:r>
            <a:r>
              <a:rPr lang="es" sz="2000">
                <a:solidFill>
                  <a:srgbClr val="999999"/>
                </a:solidFill>
                <a:latin typeface="DM Sans"/>
                <a:ea typeface="DM Sans"/>
                <a:cs typeface="DM Sans"/>
                <a:sym typeface="DM Sans"/>
              </a:rPr>
              <a:t>análisis</a:t>
            </a:r>
            <a:r>
              <a:rPr lang="es" sz="2000">
                <a:solidFill>
                  <a:srgbClr val="999999"/>
                </a:solidFill>
                <a:latin typeface="DM Sans"/>
                <a:ea typeface="DM Sans"/>
                <a:cs typeface="DM Sans"/>
                <a:sym typeface="DM Sans"/>
              </a:rPr>
              <a:t> de sentimiento</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 spaCy</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95"/>
          <p:cNvGrpSpPr/>
          <p:nvPr/>
        </p:nvGrpSpPr>
        <p:grpSpPr>
          <a:xfrm>
            <a:off x="457347" y="468298"/>
            <a:ext cx="431074" cy="431074"/>
            <a:chOff x="974706" y="2467173"/>
            <a:chExt cx="738900" cy="738900"/>
          </a:xfrm>
        </p:grpSpPr>
        <p:sp>
          <p:nvSpPr>
            <p:cNvPr id="766" name="Google Shape;766;p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9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68" name="Google Shape;768;p95"/>
          <p:cNvSpPr txBox="1"/>
          <p:nvPr/>
        </p:nvSpPr>
        <p:spPr>
          <a:xfrm>
            <a:off x="475200" y="831975"/>
            <a:ext cx="53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 sentimiento</a:t>
            </a:r>
            <a:endParaRPr b="1" i="0" sz="4000" u="none" cap="none" strike="noStrike">
              <a:solidFill>
                <a:schemeClr val="dk1"/>
              </a:solidFill>
              <a:latin typeface="DM Sans"/>
              <a:ea typeface="DM Sans"/>
              <a:cs typeface="DM Sans"/>
              <a:sym typeface="DM Sans"/>
            </a:endParaRPr>
          </a:p>
        </p:txBody>
      </p:sp>
      <p:pic>
        <p:nvPicPr>
          <p:cNvPr id="769" name="Google Shape;769;p9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70" name="Google Shape;770;p95"/>
          <p:cNvSpPr txBox="1"/>
          <p:nvPr/>
        </p:nvSpPr>
        <p:spPr>
          <a:xfrm>
            <a:off x="475200" y="2084475"/>
            <a:ext cx="5247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Nos reuniremos en breakout rooms y formaremos grupos, utilizaremos los siguientes </a:t>
            </a:r>
            <a:r>
              <a:rPr lang="es" sz="1350" u="sng">
                <a:solidFill>
                  <a:srgbClr val="83AEFB"/>
                </a:solidFill>
                <a:latin typeface="DM Sans"/>
                <a:ea typeface="DM Sans"/>
                <a:cs typeface="DM Sans"/>
                <a:sym typeface="DM Sans"/>
                <a:hlinkClick r:id="rId5">
                  <a:extLst>
                    <a:ext uri="{A12FA001-AC4F-418D-AE19-62706E023703}">
                      <ahyp:hlinkClr val="tx"/>
                    </a:ext>
                  </a:extLst>
                </a:hlinkClick>
              </a:rPr>
              <a:t>datos de Twitter</a:t>
            </a:r>
            <a:r>
              <a:rPr lang="es" sz="1350">
                <a:latin typeface="DM Sans"/>
                <a:ea typeface="DM Sans"/>
                <a:cs typeface="DM Sans"/>
                <a:sym typeface="DM Sans"/>
              </a:rPr>
              <a:t> se les propone:</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Utilizar el dataset train (columnas: label y tweet) para generar un resumen descriptivo de las reseñas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Generar un modelo de clasificación binaria que pueda ser utilizado para determinar si un comentario es negativo (0) o positivo, para esto calcular </a:t>
            </a:r>
            <a:r>
              <a:rPr lang="es" sz="1350">
                <a:latin typeface="DM Sans"/>
                <a:ea typeface="DM Sans"/>
                <a:cs typeface="DM Sans"/>
                <a:sym typeface="DM Sans"/>
              </a:rPr>
              <a:t>métricas</a:t>
            </a:r>
            <a:r>
              <a:rPr lang="es" sz="1350">
                <a:latin typeface="DM Sans"/>
                <a:ea typeface="DM Sans"/>
                <a:cs typeface="DM Sans"/>
                <a:sym typeface="DM Sans"/>
              </a:rPr>
              <a:t> con el dataset test provisto en la </a:t>
            </a:r>
            <a:r>
              <a:rPr lang="es" sz="1350">
                <a:latin typeface="DM Sans"/>
                <a:ea typeface="DM Sans"/>
                <a:cs typeface="DM Sans"/>
                <a:sym typeface="DM Sans"/>
              </a:rPr>
              <a:t>página</a:t>
            </a:r>
            <a:r>
              <a:rPr lang="es" sz="1350">
                <a:latin typeface="DM Sans"/>
                <a:ea typeface="DM Sans"/>
                <a:cs typeface="DM Sans"/>
                <a:sym typeface="DM Sans"/>
              </a:rPr>
              <a:t> web</a:t>
            </a:r>
            <a:endParaRPr sz="1350">
              <a:latin typeface="DM Sans"/>
              <a:ea typeface="DM Sans"/>
              <a:cs typeface="DM Sans"/>
              <a:sym typeface="DM Sans"/>
            </a:endParaRPr>
          </a:p>
        </p:txBody>
      </p:sp>
      <p:sp>
        <p:nvSpPr>
          <p:cNvPr id="771" name="Google Shape;771;p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772" name="Google Shape;772;p95"/>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28 - Parte I</a:t>
            </a:r>
            <a:endParaRPr b="0" i="0" sz="1400" u="none" cap="none" strike="noStrike">
              <a:solidFill>
                <a:srgbClr val="000000"/>
              </a:solidFill>
              <a:latin typeface="DM Sans"/>
              <a:ea typeface="DM Sans"/>
              <a:cs typeface="DM Sans"/>
              <a:sym typeface="DM Sans"/>
            </a:endParaRPr>
          </a:p>
        </p:txBody>
      </p:sp>
      <p:sp>
        <p:nvSpPr>
          <p:cNvPr id="783" name="Google Shape;783;p9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84" name="Google Shape;784;p97"/>
          <p:cNvSpPr txBox="1"/>
          <p:nvPr/>
        </p:nvSpPr>
        <p:spPr>
          <a:xfrm>
            <a:off x="475200" y="1367350"/>
            <a:ext cx="38904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spaCY</a:t>
            </a:r>
            <a:r>
              <a:rPr b="1" i="0" lang="es" sz="1350" u="none" cap="none" strike="noStrike">
                <a:solidFill>
                  <a:schemeClr val="dk1"/>
                </a:solidFill>
                <a:latin typeface="DM Sans"/>
                <a:ea typeface="DM Sans"/>
                <a:cs typeface="DM Sans"/>
                <a:sym typeface="DM Sans"/>
              </a:rPr>
              <a:t>:</a:t>
            </a:r>
            <a:r>
              <a:rPr lang="es" sz="1350">
                <a:solidFill>
                  <a:schemeClr val="dk1"/>
                </a:solidFill>
                <a:highlight>
                  <a:schemeClr val="lt1"/>
                </a:highlight>
                <a:latin typeface="DM Sans"/>
                <a:ea typeface="DM Sans"/>
                <a:cs typeface="DM Sans"/>
                <a:sym typeface="DM Sans"/>
              </a:rPr>
              <a:t> es una librería gratuita y de código abierto para NLP en Python con muchas capacidades integradas que se está volviendo cada vez más popular. </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Análisis de sentimiento</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a:t>
            </a:r>
            <a:r>
              <a:rPr lang="es" sz="1350">
                <a:solidFill>
                  <a:schemeClr val="dk1"/>
                </a:solidFill>
                <a:highlight>
                  <a:schemeClr val="lt1"/>
                </a:highlight>
                <a:latin typeface="DM Sans"/>
                <a:ea typeface="DM Sans"/>
                <a:cs typeface="DM Sans"/>
                <a:sym typeface="DM Sans"/>
              </a:rPr>
              <a:t>e enfoca en la polaridad de un texto (positivo, negativo, neutral) pero también va más allá de la polaridad para detectar sentimientos y emociones específicas (enojado, feliz, triste, etc.), urgencia (urgente, no urgente) e incluso intenciones (interesado). v. no interesado).</a:t>
            </a:r>
            <a:endParaRPr sz="1350">
              <a:solidFill>
                <a:srgbClr val="17161B"/>
              </a:solidFill>
              <a:latin typeface="DM Sans"/>
              <a:ea typeface="DM Sans"/>
              <a:cs typeface="DM Sans"/>
              <a:sym typeface="DM Sans"/>
            </a:endParaRPr>
          </a:p>
        </p:txBody>
      </p:sp>
      <p:sp>
        <p:nvSpPr>
          <p:cNvPr id="785" name="Google Shape;785;p97"/>
          <p:cNvSpPr txBox="1"/>
          <p:nvPr/>
        </p:nvSpPr>
        <p:spPr>
          <a:xfrm>
            <a:off x="4533775" y="1367350"/>
            <a:ext cx="39624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Análisis de sentimiento calificado</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 tipo de análisis de sentimiento que permite</a:t>
            </a:r>
            <a:r>
              <a:rPr lang="es" sz="1350">
                <a:solidFill>
                  <a:schemeClr val="dk1"/>
                </a:solidFill>
                <a:highlight>
                  <a:schemeClr val="lt1"/>
                </a:highlight>
                <a:latin typeface="DM Sans"/>
                <a:ea typeface="DM Sans"/>
                <a:cs typeface="DM Sans"/>
                <a:sym typeface="DM Sans"/>
              </a:rPr>
              <a:t> detectar cuándo comentarios son negativos y poder establecer estrategias para mitigar impactos o deserción de clientes</a:t>
            </a:r>
            <a:endParaRPr sz="1350">
              <a:solidFill>
                <a:srgbClr val="151515"/>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Detección de emociones</a:t>
            </a:r>
            <a:r>
              <a:rPr b="1" lang="es" sz="135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Permite ir más allá de la polaridad para detectar emociones, como felicidad, frustración, ira y tristeza. Muchos sistemas de detección de emociones utilizan léxicos (es decir, listas de palabras y las emociones que transmiten) o algoritmos complejos de aprendizaje automático.</a:t>
            </a:r>
            <a:endParaRPr sz="1350">
              <a:solidFill>
                <a:srgbClr val="140251"/>
              </a:solidFill>
              <a:highlight>
                <a:srgbClr val="FFFFFF"/>
              </a:highlight>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a:t>
            </a:r>
            <a:r>
              <a:rPr b="1" lang="es" sz="4000">
                <a:solidFill>
                  <a:schemeClr val="lt1"/>
                </a:solidFill>
                <a:latin typeface="Helvetica Neue"/>
                <a:ea typeface="Helvetica Neue"/>
                <a:cs typeface="Helvetica Neue"/>
                <a:sym typeface="Helvetica Neue"/>
              </a:rPr>
              <a:t>parte I</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91" name="Google Shape;791;p98"/>
          <p:cNvSpPr txBox="1"/>
          <p:nvPr/>
        </p:nvSpPr>
        <p:spPr>
          <a:xfrm>
            <a:off x="2109143" y="2090988"/>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Introducción a spaCY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Preprocesamiento con spaCY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Análisis de sentimiento con spaCY y NLTK</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Caso aplicado: Análisis de sentimiento</a:t>
            </a:r>
            <a:endParaRPr sz="1350">
              <a:solidFill>
                <a:schemeClr val="lt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9"/>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97" name="Google Shape;797;p9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803" name="Google Shape;803;p100"/>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04" name="Google Shape;804;p10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Integrar </a:t>
            </a:r>
            <a:r>
              <a:rPr lang="es" sz="1350">
                <a:solidFill>
                  <a:schemeClr val="lt1"/>
                </a:solidFill>
                <a:latin typeface="DM Sans"/>
                <a:ea typeface="DM Sans"/>
                <a:cs typeface="DM Sans"/>
                <a:sym typeface="DM Sans"/>
              </a:rPr>
              <a:t>conceptos vistos a lo largo de la cursada</a:t>
            </a:r>
            <a:endParaRPr b="0" i="0" sz="1350" u="none" cap="none" strike="noStrike">
              <a:solidFill>
                <a:schemeClr val="lt1"/>
              </a:solidFill>
              <a:latin typeface="DM Sans"/>
              <a:ea typeface="DM Sans"/>
              <a:cs typeface="DM Sans"/>
              <a:sym typeface="DM Sans"/>
            </a:endParaRPr>
          </a:p>
        </p:txBody>
      </p:sp>
      <p:sp>
        <p:nvSpPr>
          <p:cNvPr id="805" name="Google Shape;805;p100"/>
          <p:cNvSpPr txBox="1"/>
          <p:nvPr/>
        </p:nvSpPr>
        <p:spPr>
          <a:xfrm>
            <a:off x="2690561" y="213168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Poner </a:t>
            </a:r>
            <a:r>
              <a:rPr lang="es" sz="1350">
                <a:solidFill>
                  <a:srgbClr val="FFFFFF"/>
                </a:solidFill>
                <a:latin typeface="DM Sans"/>
                <a:ea typeface="DM Sans"/>
                <a:cs typeface="DM Sans"/>
                <a:sym typeface="DM Sans"/>
              </a:rPr>
              <a:t>en práctica las fases de Data Acquisition, Data Wrangling, EDA, Modelamiento y Validación de modelos </a:t>
            </a:r>
            <a:endParaRPr i="0" sz="1350" u="none" cap="none" strike="noStrike">
              <a:solidFill>
                <a:srgbClr val="FFFFFF"/>
              </a:solidFill>
              <a:latin typeface="DM Sans"/>
              <a:ea typeface="DM Sans"/>
              <a:cs typeface="DM Sans"/>
              <a:sym typeface="DM Sans"/>
            </a:endParaRPr>
          </a:p>
        </p:txBody>
      </p:sp>
      <p:pic>
        <p:nvPicPr>
          <p:cNvPr id="806" name="Google Shape;806;p100"/>
          <p:cNvPicPr preferRelativeResize="0"/>
          <p:nvPr/>
        </p:nvPicPr>
        <p:blipFill rotWithShape="1">
          <a:blip r:embed="rId3">
            <a:alphaModFix/>
          </a:blip>
          <a:srcRect b="0" l="0" r="0" t="0"/>
          <a:stretch/>
        </p:blipFill>
        <p:spPr>
          <a:xfrm>
            <a:off x="2172726" y="2277788"/>
            <a:ext cx="196975" cy="196975"/>
          </a:xfrm>
          <a:prstGeom prst="rect">
            <a:avLst/>
          </a:prstGeom>
          <a:noFill/>
          <a:ln>
            <a:noFill/>
          </a:ln>
        </p:spPr>
      </p:pic>
      <p:cxnSp>
        <p:nvCxnSpPr>
          <p:cNvPr id="807" name="Google Shape;807;p10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814" name="Google Shape;814;p101"/>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Datathon CoderHouse</a:t>
            </a:r>
            <a:endParaRPr sz="1200">
              <a:solidFill>
                <a:schemeClr val="lt1"/>
              </a:solidFill>
              <a:latin typeface="DM Sans"/>
              <a:ea typeface="DM Sans"/>
              <a:cs typeface="DM Sans"/>
              <a:sym typeface="DM Sans"/>
            </a:endParaRPr>
          </a:p>
        </p:txBody>
      </p:sp>
      <p:pic>
        <p:nvPicPr>
          <p:cNvPr id="815" name="Google Shape;815;p10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16" name="Google Shape;816;p101"/>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EDA</a:t>
            </a:r>
            <a:endParaRPr sz="900">
              <a:solidFill>
                <a:srgbClr val="222222"/>
              </a:solidFill>
              <a:latin typeface="DM Sans"/>
              <a:ea typeface="DM Sans"/>
              <a:cs typeface="DM Sans"/>
              <a:sym typeface="DM Sans"/>
            </a:endParaRPr>
          </a:p>
        </p:txBody>
      </p:sp>
      <p:sp>
        <p:nvSpPr>
          <p:cNvPr id="817" name="Google Shape;817;p101"/>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Data Wrangling</a:t>
            </a:r>
            <a:endParaRPr sz="1000">
              <a:solidFill>
                <a:srgbClr val="222222"/>
              </a:solidFill>
              <a:latin typeface="DM Sans"/>
              <a:ea typeface="DM Sans"/>
              <a:cs typeface="DM Sans"/>
              <a:sym typeface="DM Sans"/>
            </a:endParaRPr>
          </a:p>
        </p:txBody>
      </p:sp>
      <p:sp>
        <p:nvSpPr>
          <p:cNvPr id="818" name="Google Shape;818;p101"/>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Modelos de regresión</a:t>
            </a:r>
            <a:endParaRPr sz="1000">
              <a:solidFill>
                <a:srgbClr val="222222"/>
              </a:solidFill>
              <a:latin typeface="DM Sans"/>
              <a:ea typeface="DM Sans"/>
              <a:cs typeface="DM Sans"/>
              <a:sym typeface="DM Sans"/>
            </a:endParaRPr>
          </a:p>
        </p:txBody>
      </p:sp>
      <p:sp>
        <p:nvSpPr>
          <p:cNvPr id="819" name="Google Shape;819;p101"/>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Métricas de performance</a:t>
            </a:r>
            <a:endParaRPr sz="1000">
              <a:solidFill>
                <a:srgbClr val="222222"/>
              </a:solidFill>
              <a:latin typeface="DM Sans"/>
              <a:ea typeface="DM Sans"/>
              <a:cs typeface="DM Sans"/>
              <a:sym typeface="DM Sans"/>
            </a:endParaRPr>
          </a:p>
        </p:txBody>
      </p:sp>
      <p:sp>
        <p:nvSpPr>
          <p:cNvPr id="820" name="Google Shape;820;p101"/>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Optimización de parámetros</a:t>
            </a:r>
            <a:endParaRPr sz="1000">
              <a:solidFill>
                <a:srgbClr val="222222"/>
              </a:solidFill>
              <a:latin typeface="DM Sans"/>
              <a:ea typeface="DM Sans"/>
              <a:cs typeface="DM Sans"/>
              <a:sym typeface="DM Sans"/>
            </a:endParaRPr>
          </a:p>
        </p:txBody>
      </p:sp>
      <p:sp>
        <p:nvSpPr>
          <p:cNvPr id="821" name="Google Shape;821;p101"/>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Proyecto final</a:t>
            </a:r>
            <a:endParaRPr sz="1100">
              <a:solidFill>
                <a:srgbClr val="222222"/>
              </a:solidFill>
              <a:latin typeface="DM Sans"/>
              <a:ea typeface="DM Sans"/>
              <a:cs typeface="DM Sans"/>
              <a:sym typeface="DM Sans"/>
            </a:endParaRPr>
          </a:p>
        </p:txBody>
      </p:sp>
      <p:cxnSp>
        <p:nvCxnSpPr>
          <p:cNvPr id="822" name="Google Shape;822;p101"/>
          <p:cNvCxnSpPr>
            <a:stCxn id="814" idx="3"/>
            <a:endCxn id="816"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23" name="Google Shape;823;p101"/>
          <p:cNvCxnSpPr>
            <a:stCxn id="814" idx="3"/>
            <a:endCxn id="817"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24" name="Google Shape;824;p101"/>
          <p:cNvCxnSpPr>
            <a:stCxn id="814" idx="3"/>
            <a:endCxn id="818"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25" name="Google Shape;825;p101"/>
          <p:cNvCxnSpPr>
            <a:stCxn id="814" idx="3"/>
            <a:endCxn id="819"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26" name="Google Shape;826;p101"/>
          <p:cNvCxnSpPr>
            <a:stCxn id="814" idx="3"/>
            <a:endCxn id="820"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827" name="Google Shape;827;p101"/>
          <p:cNvCxnSpPr>
            <a:stCxn id="814" idx="3"/>
            <a:endCxn id="821"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2"/>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Cuestionario final</a:t>
            </a:r>
            <a:endParaRPr b="1" sz="3500">
              <a:solidFill>
                <a:srgbClr val="EAFF6A"/>
              </a:solidFill>
              <a:latin typeface="DM Sans"/>
              <a:ea typeface="DM Sans"/>
              <a:cs typeface="DM Sans"/>
              <a:sym typeface="DM Sans"/>
            </a:endParaRPr>
          </a:p>
        </p:txBody>
      </p:sp>
      <p:sp>
        <p:nvSpPr>
          <p:cNvPr id="833" name="Google Shape;833;p102"/>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lt1"/>
                </a:solidFill>
                <a:latin typeface="DM Sans"/>
                <a:ea typeface="DM Sans"/>
                <a:cs typeface="DM Sans"/>
                <a:sym typeface="DM Sans"/>
              </a:rPr>
              <a:t>¿Te gustaría comprobar tus conocimientos del curso?</a:t>
            </a:r>
            <a:endParaRPr b="1" sz="2500">
              <a:solidFill>
                <a:srgbClr val="DEFC52"/>
              </a:solidFill>
              <a:latin typeface="Helvetica Neue"/>
              <a:ea typeface="Helvetica Neue"/>
              <a:cs typeface="Helvetica Neue"/>
              <a:sym typeface="Helvetica Neue"/>
            </a:endParaRPr>
          </a:p>
        </p:txBody>
      </p:sp>
      <p:sp>
        <p:nvSpPr>
          <p:cNvPr id="834" name="Google Shape;834;p10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835" name="Google Shape;835;p102"/>
          <p:cNvSpPr txBox="1"/>
          <p:nvPr/>
        </p:nvSpPr>
        <p:spPr>
          <a:xfrm>
            <a:off x="473350" y="26108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Te compartimos a través del chat de Zoom / chat de la plataforma el enlace a un breve </a:t>
            </a:r>
            <a:r>
              <a:rPr b="1" lang="es" sz="2500">
                <a:solidFill>
                  <a:srgbClr val="B7B7B7"/>
                </a:solidFill>
                <a:latin typeface="DM Sans"/>
                <a:ea typeface="DM Sans"/>
                <a:cs typeface="DM Sans"/>
                <a:sym typeface="DM Sans"/>
              </a:rPr>
              <a:t>cuestionario de Kahoot</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grpSp>
        <p:nvGrpSpPr>
          <p:cNvPr id="836" name="Google Shape;836;p102"/>
          <p:cNvGrpSpPr/>
          <p:nvPr/>
        </p:nvGrpSpPr>
        <p:grpSpPr>
          <a:xfrm>
            <a:off x="473351" y="619523"/>
            <a:ext cx="738900" cy="738900"/>
            <a:chOff x="473351" y="619523"/>
            <a:chExt cx="738900" cy="738900"/>
          </a:xfrm>
        </p:grpSpPr>
        <p:sp>
          <p:nvSpPr>
            <p:cNvPr id="837" name="Google Shape;837;p10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8" name="Google Shape;838;p102" title="ícono de cuestionario de tarea"/>
            <p:cNvPicPr preferRelativeResize="0"/>
            <p:nvPr/>
          </p:nvPicPr>
          <p:blipFill>
            <a:blip r:embed="rId3">
              <a:alphaModFix/>
            </a:blip>
            <a:stretch>
              <a:fillRect/>
            </a:stretch>
          </p:blipFill>
          <p:spPr>
            <a:xfrm>
              <a:off x="596500" y="742675"/>
              <a:ext cx="492600" cy="49260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3"/>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una Datathon?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Datathon</a:t>
            </a:r>
            <a:endParaRPr b="1" i="0" sz="4000" u="none" cap="none" strike="noStrike">
              <a:solidFill>
                <a:schemeClr val="dk1"/>
              </a:solidFill>
              <a:latin typeface="DM Sans"/>
              <a:ea typeface="DM Sans"/>
              <a:cs typeface="DM Sans"/>
              <a:sym typeface="DM Sans"/>
            </a:endParaRPr>
          </a:p>
        </p:txBody>
      </p:sp>
      <p:sp>
        <p:nvSpPr>
          <p:cNvPr id="854" name="Google Shape;854;p1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5" name="Google Shape;855;p10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6" name="Google Shape;856;p105"/>
          <p:cNvSpPr txBox="1"/>
          <p:nvPr/>
        </p:nvSpPr>
        <p:spPr>
          <a:xfrm>
            <a:off x="561900" y="1177325"/>
            <a:ext cx="4924500" cy="3214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450">
                <a:solidFill>
                  <a:srgbClr val="1E1E1E"/>
                </a:solidFill>
                <a:highlight>
                  <a:schemeClr val="lt1"/>
                </a:highlight>
                <a:latin typeface="DM Sans"/>
                <a:ea typeface="DM Sans"/>
                <a:cs typeface="DM Sans"/>
                <a:sym typeface="DM Sans"/>
              </a:rPr>
              <a:t>Una </a:t>
            </a:r>
            <a:r>
              <a:rPr b="1" lang="es" sz="1450">
                <a:solidFill>
                  <a:srgbClr val="1E1E1E"/>
                </a:solidFill>
                <a:highlight>
                  <a:schemeClr val="lt1"/>
                </a:highlight>
                <a:latin typeface="DM Sans"/>
                <a:ea typeface="DM Sans"/>
                <a:cs typeface="DM Sans"/>
                <a:sym typeface="DM Sans"/>
              </a:rPr>
              <a:t>“Datathon”</a:t>
            </a:r>
            <a:r>
              <a:rPr lang="es" sz="1450">
                <a:solidFill>
                  <a:srgbClr val="1E1E1E"/>
                </a:solidFill>
                <a:highlight>
                  <a:schemeClr val="lt1"/>
                </a:highlight>
                <a:latin typeface="DM Sans"/>
                <a:ea typeface="DM Sans"/>
                <a:cs typeface="DM Sans"/>
                <a:sym typeface="DM Sans"/>
              </a:rPr>
              <a:t> es un evento en donde se reúnen personas con conocimientos en manejo de datos (e.g científicos de datos, Data Engineers, Data Analysts) con el fin de trabajar en forma multidisciplinaria permitiendo resolver preguntas problema relevantes para un problema específico.</a:t>
            </a:r>
            <a:endParaRPr sz="1450">
              <a:solidFill>
                <a:srgbClr val="1E1E1E"/>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450">
                <a:solidFill>
                  <a:srgbClr val="1E1E1E"/>
                </a:solidFill>
                <a:highlight>
                  <a:schemeClr val="lt1"/>
                </a:highlight>
                <a:latin typeface="DM Sans"/>
                <a:ea typeface="DM Sans"/>
                <a:cs typeface="DM Sans"/>
                <a:sym typeface="DM Sans"/>
              </a:rPr>
              <a:t>Estos eventos tienen una duración limitada y se busca establecer diferentes enfoques a la hora de resolver un problema</a:t>
            </a:r>
            <a:endParaRPr sz="1450">
              <a:solidFill>
                <a:srgbClr val="1E1E1E"/>
              </a:solidFill>
              <a:highlight>
                <a:schemeClr val="lt1"/>
              </a:highlight>
              <a:latin typeface="DM Sans"/>
              <a:ea typeface="DM Sans"/>
              <a:cs typeface="DM Sans"/>
              <a:sym typeface="DM Sans"/>
            </a:endParaRPr>
          </a:p>
        </p:txBody>
      </p:sp>
      <p:pic>
        <p:nvPicPr>
          <p:cNvPr id="857" name="Google Shape;857;p105"/>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858" name="Google Shape;858;p105"/>
          <p:cNvPicPr preferRelativeResize="0"/>
          <p:nvPr/>
        </p:nvPicPr>
        <p:blipFill>
          <a:blip r:embed="rId4">
            <a:alphaModFix/>
          </a:blip>
          <a:stretch>
            <a:fillRect/>
          </a:stretch>
        </p:blipFill>
        <p:spPr>
          <a:xfrm>
            <a:off x="5743375" y="1336875"/>
            <a:ext cx="2469750" cy="2469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Objeto de estudio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869" name="Google Shape;869;p10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0" name="Google Shape;870;p10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1" name="Google Shape;871;p107"/>
          <p:cNvSpPr txBox="1"/>
          <p:nvPr/>
        </p:nvSpPr>
        <p:spPr>
          <a:xfrm>
            <a:off x="558850" y="1206900"/>
            <a:ext cx="7813800" cy="11940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El presente Datathon busca lograr predecir los precios de las viviendas residenciales en Ames, Iowa, Estados Unidos. Para ello, se deberán poner en práctica los diversos conceptos vistos y estudiados a lo largo del curso de Data Science.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chemeClr val="dk1"/>
              </a:solidFill>
              <a:highlight>
                <a:schemeClr val="lt1"/>
              </a:highlight>
              <a:latin typeface="DM Sans"/>
              <a:ea typeface="DM Sans"/>
              <a:cs typeface="DM Sans"/>
              <a:sym typeface="DM Sans"/>
            </a:endParaRPr>
          </a:p>
        </p:txBody>
      </p:sp>
      <p:pic>
        <p:nvPicPr>
          <p:cNvPr id="872" name="Google Shape;872;p107"/>
          <p:cNvPicPr preferRelativeResize="0"/>
          <p:nvPr/>
        </p:nvPicPr>
        <p:blipFill rotWithShape="1">
          <a:blip r:embed="rId3">
            <a:alphaModFix/>
          </a:blip>
          <a:srcRect b="0" l="0" r="0" t="0"/>
          <a:stretch/>
        </p:blipFill>
        <p:spPr>
          <a:xfrm>
            <a:off x="444625" y="2724150"/>
            <a:ext cx="8414099" cy="1662963"/>
          </a:xfrm>
          <a:prstGeom prst="rect">
            <a:avLst/>
          </a:prstGeom>
          <a:noFill/>
          <a:ln>
            <a:noFill/>
          </a:ln>
        </p:spPr>
      </p:pic>
      <p:pic>
        <p:nvPicPr>
          <p:cNvPr id="873" name="Google Shape;873;p107"/>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
        <p:nvSpPr>
          <p:cNvPr id="884" name="Google Shape;884;p10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5" name="Google Shape;885;p10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6" name="Google Shape;886;p109"/>
          <p:cNvSpPr txBox="1"/>
          <p:nvPr/>
        </p:nvSpPr>
        <p:spPr>
          <a:xfrm>
            <a:off x="561900" y="1465900"/>
            <a:ext cx="4924500" cy="16392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just">
              <a:lnSpc>
                <a:spcPct val="150000"/>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Para cada Id en el conjunto de prueba, se debe predecir el valor de la variable “</a:t>
            </a:r>
            <a:r>
              <a:rPr b="1" lang="es" sz="1350">
                <a:solidFill>
                  <a:srgbClr val="1E1E1E"/>
                </a:solidFill>
                <a:highlight>
                  <a:schemeClr val="lt1"/>
                </a:highlight>
                <a:latin typeface="DM Sans"/>
                <a:ea typeface="DM Sans"/>
                <a:cs typeface="DM Sans"/>
                <a:sym typeface="DM Sans"/>
              </a:rPr>
              <a:t>SalePrice</a:t>
            </a:r>
            <a:r>
              <a:rPr lang="es" sz="1350">
                <a:solidFill>
                  <a:srgbClr val="1E1E1E"/>
                </a:solidFill>
                <a:highlight>
                  <a:schemeClr val="lt1"/>
                </a:highlight>
                <a:latin typeface="DM Sans"/>
                <a:ea typeface="DM Sans"/>
                <a:cs typeface="DM Sans"/>
                <a:sym typeface="DM Sans"/>
              </a:rPr>
              <a:t>”. La métrica que se utilizará para evaluar la performance del modelo deberá ser el </a:t>
            </a:r>
            <a:r>
              <a:rPr b="1" lang="es" sz="1350">
                <a:solidFill>
                  <a:srgbClr val="1E1E1E"/>
                </a:solidFill>
                <a:highlight>
                  <a:schemeClr val="lt1"/>
                </a:highlight>
                <a:latin typeface="DM Sans"/>
                <a:ea typeface="DM Sans"/>
                <a:cs typeface="DM Sans"/>
                <a:sym typeface="DM Sans"/>
              </a:rPr>
              <a:t>RMSE </a:t>
            </a:r>
            <a:r>
              <a:rPr lang="es" sz="1350">
                <a:solidFill>
                  <a:srgbClr val="1E1E1E"/>
                </a:solidFill>
                <a:highlight>
                  <a:schemeClr val="lt1"/>
                </a:highlight>
                <a:latin typeface="DM Sans"/>
                <a:ea typeface="DM Sans"/>
                <a:cs typeface="DM Sans"/>
                <a:sym typeface="DM Sans"/>
              </a:rPr>
              <a:t>(Root-Mean-Squared-Error (RMSE).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chemeClr val="dk1"/>
              </a:solidFill>
              <a:highlight>
                <a:schemeClr val="lt1"/>
              </a:highlight>
              <a:latin typeface="DM Sans"/>
              <a:ea typeface="DM Sans"/>
              <a:cs typeface="DM Sans"/>
              <a:sym typeface="DM Sans"/>
            </a:endParaRPr>
          </a:p>
        </p:txBody>
      </p:sp>
      <p:pic>
        <p:nvPicPr>
          <p:cNvPr id="887" name="Google Shape;887;p109"/>
          <p:cNvPicPr preferRelativeResize="0"/>
          <p:nvPr/>
        </p:nvPicPr>
        <p:blipFill>
          <a:blip r:embed="rId3">
            <a:alphaModFix/>
          </a:blip>
          <a:stretch>
            <a:fillRect/>
          </a:stretch>
        </p:blipFill>
        <p:spPr>
          <a:xfrm>
            <a:off x="5614313" y="1251075"/>
            <a:ext cx="2872275" cy="2872275"/>
          </a:xfrm>
          <a:prstGeom prst="rect">
            <a:avLst/>
          </a:prstGeom>
          <a:noFill/>
          <a:ln>
            <a:noFill/>
          </a:ln>
        </p:spPr>
      </p:pic>
      <p:pic>
        <p:nvPicPr>
          <p:cNvPr id="888" name="Google Shape;888;p109"/>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
        <p:nvSpPr>
          <p:cNvPr id="894" name="Google Shape;894;p11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5" name="Google Shape;895;p11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6" name="Google Shape;896;p110"/>
          <p:cNvSpPr txBox="1"/>
          <p:nvPr/>
        </p:nvSpPr>
        <p:spPr>
          <a:xfrm>
            <a:off x="561900" y="1223763"/>
            <a:ext cx="4924500" cy="17283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just">
              <a:lnSpc>
                <a:spcPct val="128571"/>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Como parte del desafío propuesto, se busca que los estudiantes puedan generar un archivo llamado: “</a:t>
            </a:r>
            <a:r>
              <a:rPr b="1" lang="es" sz="1350">
                <a:solidFill>
                  <a:srgbClr val="1E1E1E"/>
                </a:solidFill>
                <a:highlight>
                  <a:schemeClr val="lt1"/>
                </a:highlight>
                <a:latin typeface="DM Sans"/>
                <a:ea typeface="DM Sans"/>
                <a:cs typeface="DM Sans"/>
                <a:sym typeface="DM Sans"/>
              </a:rPr>
              <a:t>predicción_inmueble.csv</a:t>
            </a:r>
            <a:r>
              <a:rPr lang="es" sz="1350">
                <a:solidFill>
                  <a:srgbClr val="1E1E1E"/>
                </a:solidFill>
                <a:highlight>
                  <a:schemeClr val="lt1"/>
                </a:highlight>
                <a:latin typeface="DM Sans"/>
                <a:ea typeface="DM Sans"/>
                <a:cs typeface="DM Sans"/>
                <a:sym typeface="DM Sans"/>
              </a:rPr>
              <a:t>”, el cual deberá contener para cada “Id” de registro su correspondiente predicción. En base a la siguiente estructura: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rgbClr val="1E1E1E"/>
              </a:solidFill>
              <a:highlight>
                <a:schemeClr val="lt1"/>
              </a:highlight>
              <a:latin typeface="DM Sans"/>
              <a:ea typeface="DM Sans"/>
              <a:cs typeface="DM Sans"/>
              <a:sym typeface="DM Sans"/>
            </a:endParaRPr>
          </a:p>
        </p:txBody>
      </p:sp>
      <p:pic>
        <p:nvPicPr>
          <p:cNvPr id="897" name="Google Shape;897;p110"/>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898" name="Google Shape;898;p110"/>
          <p:cNvPicPr preferRelativeResize="0"/>
          <p:nvPr/>
        </p:nvPicPr>
        <p:blipFill rotWithShape="1">
          <a:blip r:embed="rId4">
            <a:alphaModFix/>
          </a:blip>
          <a:srcRect b="0" l="0" r="0" t="0"/>
          <a:stretch/>
        </p:blipFill>
        <p:spPr>
          <a:xfrm>
            <a:off x="5817080" y="1627028"/>
            <a:ext cx="2365629" cy="1673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Descripción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Descripción de datos</a:t>
            </a:r>
            <a:endParaRPr b="1" i="0" sz="4000" u="none" cap="none" strike="noStrike">
              <a:solidFill>
                <a:schemeClr val="dk1"/>
              </a:solidFill>
              <a:latin typeface="DM Sans"/>
              <a:ea typeface="DM Sans"/>
              <a:cs typeface="DM Sans"/>
              <a:sym typeface="DM Sans"/>
            </a:endParaRPr>
          </a:p>
        </p:txBody>
      </p:sp>
      <p:sp>
        <p:nvSpPr>
          <p:cNvPr id="909" name="Google Shape;909;p11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0" name="Google Shape;910;p11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1" name="Google Shape;911;p112"/>
          <p:cNvSpPr txBox="1"/>
          <p:nvPr/>
        </p:nvSpPr>
        <p:spPr>
          <a:xfrm>
            <a:off x="561900" y="1396038"/>
            <a:ext cx="4924500" cy="2841600"/>
          </a:xfrm>
          <a:prstGeom prst="rect">
            <a:avLst/>
          </a:prstGeom>
          <a:solidFill>
            <a:schemeClr val="lt1"/>
          </a:solidFill>
          <a:ln>
            <a:noFill/>
          </a:ln>
        </p:spPr>
        <p:txBody>
          <a:bodyPr anchorCtr="0" anchor="t" bIns="91425" lIns="91425" spcFirstLastPara="1" rIns="91425" wrap="square" tIns="91425">
            <a:spAutoFit/>
          </a:bodyPr>
          <a:lstStyle/>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train.csv:</a:t>
            </a:r>
            <a:r>
              <a:rPr lang="es" sz="1350">
                <a:solidFill>
                  <a:srgbClr val="1E1E1E"/>
                </a:solidFill>
                <a:highlight>
                  <a:schemeClr val="lt1"/>
                </a:highlight>
                <a:latin typeface="DM Sans"/>
                <a:ea typeface="DM Sans"/>
                <a:cs typeface="DM Sans"/>
                <a:sym typeface="DM Sans"/>
              </a:rPr>
              <a:t> Dataset de Train.</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test.csv:</a:t>
            </a:r>
            <a:r>
              <a:rPr lang="es" sz="1350">
                <a:solidFill>
                  <a:srgbClr val="1E1E1E"/>
                </a:solidFill>
                <a:highlight>
                  <a:schemeClr val="lt1"/>
                </a:highlight>
                <a:latin typeface="DM Sans"/>
                <a:ea typeface="DM Sans"/>
                <a:cs typeface="DM Sans"/>
                <a:sym typeface="DM Sans"/>
              </a:rPr>
              <a:t> Dataset de Test.</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data_description.txt:</a:t>
            </a:r>
            <a:r>
              <a:rPr lang="es" sz="1350">
                <a:solidFill>
                  <a:srgbClr val="1E1E1E"/>
                </a:solidFill>
                <a:highlight>
                  <a:schemeClr val="lt1"/>
                </a:highlight>
                <a:latin typeface="DM Sans"/>
                <a:ea typeface="DM Sans"/>
                <a:cs typeface="DM Sans"/>
                <a:sym typeface="DM Sans"/>
              </a:rPr>
              <a:t> Descripción completa de cada columna del dataset.</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ejemplo_output.csv:</a:t>
            </a:r>
            <a:r>
              <a:rPr lang="es" sz="1350">
                <a:solidFill>
                  <a:srgbClr val="1E1E1E"/>
                </a:solidFill>
                <a:highlight>
                  <a:schemeClr val="lt1"/>
                </a:highlight>
                <a:latin typeface="DM Sans"/>
                <a:ea typeface="DM Sans"/>
                <a:cs typeface="DM Sans"/>
                <a:sym typeface="DM Sans"/>
              </a:rPr>
              <a:t> Dataset de referencia de la salida que se pretende generar como resultado de la aplicación del modelo de regresión.</a:t>
            </a:r>
            <a:endParaRPr sz="1350">
              <a:solidFill>
                <a:schemeClr val="dk1"/>
              </a:solidFill>
              <a:latin typeface="DM Sans"/>
              <a:ea typeface="DM Sans"/>
              <a:cs typeface="DM Sans"/>
              <a:sym typeface="DM Sans"/>
            </a:endParaRPr>
          </a:p>
          <a:p>
            <a:pPr indent="0" lvl="0" marL="0" marR="38100" rtl="0" algn="just">
              <a:lnSpc>
                <a:spcPct val="128571"/>
              </a:lnSpc>
              <a:spcBef>
                <a:spcPts val="0"/>
              </a:spcBef>
              <a:spcAft>
                <a:spcPts val="0"/>
              </a:spcAft>
              <a:buNone/>
            </a:pPr>
            <a:r>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rgbClr val="1E1E1E"/>
              </a:solidFill>
              <a:highlight>
                <a:schemeClr val="lt1"/>
              </a:highlight>
              <a:latin typeface="DM Sans"/>
              <a:ea typeface="DM Sans"/>
              <a:cs typeface="DM Sans"/>
              <a:sym typeface="DM Sans"/>
            </a:endParaRPr>
          </a:p>
        </p:txBody>
      </p:sp>
      <p:pic>
        <p:nvPicPr>
          <p:cNvPr id="912" name="Google Shape;912;p112"/>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913" name="Google Shape;913;p112"/>
          <p:cNvPicPr preferRelativeResize="0"/>
          <p:nvPr/>
        </p:nvPicPr>
        <p:blipFill>
          <a:blip r:embed="rId4">
            <a:alphaModFix/>
          </a:blip>
          <a:stretch>
            <a:fillRect/>
          </a:stretch>
        </p:blipFill>
        <p:spPr>
          <a:xfrm>
            <a:off x="5614313" y="1261900"/>
            <a:ext cx="2872275" cy="2872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grpSp>
        <p:nvGrpSpPr>
          <p:cNvPr id="918" name="Google Shape;918;p113"/>
          <p:cNvGrpSpPr/>
          <p:nvPr/>
        </p:nvGrpSpPr>
        <p:grpSpPr>
          <a:xfrm>
            <a:off x="4202556" y="994173"/>
            <a:ext cx="738900" cy="738900"/>
            <a:chOff x="974706" y="2467173"/>
            <a:chExt cx="738900" cy="738900"/>
          </a:xfrm>
        </p:grpSpPr>
        <p:sp>
          <p:nvSpPr>
            <p:cNvPr id="919" name="Google Shape;919;p11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0" name="Google Shape;920;p11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21" name="Google Shape;921;p113"/>
          <p:cNvSpPr txBox="1"/>
          <p:nvPr/>
        </p:nvSpPr>
        <p:spPr>
          <a:xfrm>
            <a:off x="450150" y="1733075"/>
            <a:ext cx="824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precios de inmuebles</a:t>
            </a:r>
            <a:endParaRPr b="1" i="0" sz="4000" u="none" cap="none" strike="noStrike">
              <a:solidFill>
                <a:schemeClr val="dk1"/>
              </a:solidFill>
              <a:highlight>
                <a:srgbClr val="EAFF6A"/>
              </a:highlight>
              <a:latin typeface="DM Sans"/>
              <a:ea typeface="DM Sans"/>
              <a:cs typeface="DM Sans"/>
              <a:sym typeface="DM Sans"/>
            </a:endParaRPr>
          </a:p>
        </p:txBody>
      </p:sp>
      <p:sp>
        <p:nvSpPr>
          <p:cNvPr id="922" name="Google Shape;922;p11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80-90 mins</a:t>
            </a:r>
            <a:endParaRPr b="1" i="0" sz="2000" u="none" cap="none" strike="noStrike">
              <a:solidFill>
                <a:srgbClr val="83AEFB"/>
              </a:solidFill>
              <a:latin typeface="DM Sans"/>
              <a:ea typeface="DM Sans"/>
              <a:cs typeface="DM Sans"/>
              <a:sym typeface="DM Sans"/>
            </a:endParaRPr>
          </a:p>
        </p:txBody>
      </p:sp>
      <p:sp>
        <p:nvSpPr>
          <p:cNvPr id="923" name="Google Shape;923;p113"/>
          <p:cNvSpPr txBox="1"/>
          <p:nvPr/>
        </p:nvSpPr>
        <p:spPr>
          <a:xfrm>
            <a:off x="801025" y="2947550"/>
            <a:ext cx="755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En esta oportunidad utilizaremos lo aprendido a lo largo del curso para resolver un problema de la vida real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grpSp>
        <p:nvGrpSpPr>
          <p:cNvPr id="928" name="Google Shape;928;p114"/>
          <p:cNvGrpSpPr/>
          <p:nvPr/>
        </p:nvGrpSpPr>
        <p:grpSpPr>
          <a:xfrm>
            <a:off x="457347" y="468298"/>
            <a:ext cx="431074" cy="431074"/>
            <a:chOff x="974706" y="2467173"/>
            <a:chExt cx="738900" cy="738900"/>
          </a:xfrm>
        </p:grpSpPr>
        <p:sp>
          <p:nvSpPr>
            <p:cNvPr id="929" name="Google Shape;929;p11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0" name="Google Shape;930;p11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31" name="Google Shape;931;p114"/>
          <p:cNvSpPr txBox="1"/>
          <p:nvPr/>
        </p:nvSpPr>
        <p:spPr>
          <a:xfrm>
            <a:off x="475200" y="831975"/>
            <a:ext cx="53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inmuebles</a:t>
            </a:r>
            <a:endParaRPr b="1" i="0" sz="4000" u="none" cap="none" strike="noStrike">
              <a:solidFill>
                <a:schemeClr val="dk1"/>
              </a:solidFill>
              <a:latin typeface="DM Sans"/>
              <a:ea typeface="DM Sans"/>
              <a:cs typeface="DM Sans"/>
              <a:sym typeface="DM Sans"/>
            </a:endParaRPr>
          </a:p>
        </p:txBody>
      </p:sp>
      <p:sp>
        <p:nvSpPr>
          <p:cNvPr id="932" name="Google Shape;932;p114"/>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3" name="Google Shape;933;p11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34" name="Google Shape;934;p114"/>
          <p:cNvSpPr txBox="1"/>
          <p:nvPr/>
        </p:nvSpPr>
        <p:spPr>
          <a:xfrm>
            <a:off x="523950" y="2062350"/>
            <a:ext cx="5247600" cy="221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Nos reuniremos en breakout rooms y formaremos grupos, con orientaciones del profesor(a) y tutores(as) realizaremos lo siguiente:</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1)</a:t>
            </a:r>
            <a:r>
              <a:rPr lang="es" sz="1350">
                <a:latin typeface="DM Sans"/>
                <a:ea typeface="DM Sans"/>
                <a:cs typeface="DM Sans"/>
                <a:sym typeface="DM Sans"/>
              </a:rPr>
              <a:t> Realizar la lectura de datos de los archivos propuestos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2)</a:t>
            </a:r>
            <a:r>
              <a:rPr lang="es" sz="1350">
                <a:latin typeface="DM Sans"/>
                <a:ea typeface="DM Sans"/>
                <a:cs typeface="DM Sans"/>
                <a:sym typeface="DM Sans"/>
              </a:rPr>
              <a:t> Llevar a cabo un análisis exploratorio de datos (EDA) con su correspondiente interpretación</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3)</a:t>
            </a:r>
            <a:r>
              <a:rPr lang="es" sz="1350">
                <a:latin typeface="DM Sans"/>
                <a:ea typeface="DM Sans"/>
                <a:cs typeface="DM Sans"/>
                <a:sym typeface="DM Sans"/>
              </a:rPr>
              <a:t> En caso de ser necesario desarrollar el proceso de Data Wrangling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935" name="Google Shape;935;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936" name="Google Shape;936;p114"/>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165" name="Google Shape;165;p3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 name="Google Shape;166;p3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 name="Google Shape;167;p34"/>
          <p:cNvSpPr txBox="1"/>
          <p:nvPr/>
        </p:nvSpPr>
        <p:spPr>
          <a:xfrm>
            <a:off x="637000" y="1310350"/>
            <a:ext cx="78138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spaCy es una librería gratuita y de código abierto para NLP en Python con muchas capacidades integradas que se está volviendo cada vez más popular. Es una alternativa para procesar los datos textuales no estructurados que se producen a gran escala</a:t>
            </a:r>
            <a:endParaRPr sz="1350">
              <a:solidFill>
                <a:schemeClr val="dk1"/>
              </a:solidFill>
              <a:highlight>
                <a:schemeClr val="lt1"/>
              </a:highlight>
              <a:latin typeface="DM Sans"/>
              <a:ea typeface="DM Sans"/>
              <a:cs typeface="DM Sans"/>
              <a:sym typeface="DM Sans"/>
            </a:endParaRPr>
          </a:p>
        </p:txBody>
      </p:sp>
      <p:pic>
        <p:nvPicPr>
          <p:cNvPr id="168" name="Google Shape;168;p3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9" name="Google Shape;169;p34"/>
          <p:cNvPicPr preferRelativeResize="0"/>
          <p:nvPr/>
        </p:nvPicPr>
        <p:blipFill>
          <a:blip r:embed="rId4">
            <a:alphaModFix/>
          </a:blip>
          <a:stretch>
            <a:fillRect/>
          </a:stretch>
        </p:blipFill>
        <p:spPr>
          <a:xfrm>
            <a:off x="1617975" y="2551700"/>
            <a:ext cx="5600250" cy="2003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pSp>
        <p:nvGrpSpPr>
          <p:cNvPr id="941" name="Google Shape;941;p115"/>
          <p:cNvGrpSpPr/>
          <p:nvPr/>
        </p:nvGrpSpPr>
        <p:grpSpPr>
          <a:xfrm>
            <a:off x="457347" y="468298"/>
            <a:ext cx="431074" cy="431074"/>
            <a:chOff x="974706" y="2467173"/>
            <a:chExt cx="738900" cy="738900"/>
          </a:xfrm>
        </p:grpSpPr>
        <p:sp>
          <p:nvSpPr>
            <p:cNvPr id="942" name="Google Shape;942;p11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p11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44" name="Google Shape;944;p115"/>
          <p:cNvSpPr txBox="1"/>
          <p:nvPr/>
        </p:nvSpPr>
        <p:spPr>
          <a:xfrm>
            <a:off x="475200" y="831975"/>
            <a:ext cx="53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inmuebles</a:t>
            </a:r>
            <a:endParaRPr b="1" i="0" sz="4000" u="none" cap="none" strike="noStrike">
              <a:solidFill>
                <a:schemeClr val="dk1"/>
              </a:solidFill>
              <a:latin typeface="DM Sans"/>
              <a:ea typeface="DM Sans"/>
              <a:cs typeface="DM Sans"/>
              <a:sym typeface="DM Sans"/>
            </a:endParaRPr>
          </a:p>
        </p:txBody>
      </p:sp>
      <p:sp>
        <p:nvSpPr>
          <p:cNvPr id="945" name="Google Shape;945;p115"/>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6" name="Google Shape;946;p11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47" name="Google Shape;947;p115"/>
          <p:cNvSpPr txBox="1"/>
          <p:nvPr/>
        </p:nvSpPr>
        <p:spPr>
          <a:xfrm>
            <a:off x="523950" y="2095900"/>
            <a:ext cx="5247600" cy="206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s" sz="1350">
                <a:latin typeface="DM Sans"/>
                <a:ea typeface="DM Sans"/>
                <a:cs typeface="DM Sans"/>
                <a:sym typeface="DM Sans"/>
              </a:rPr>
              <a:t>4) </a:t>
            </a:r>
            <a:r>
              <a:rPr lang="es" sz="1350">
                <a:latin typeface="DM Sans"/>
                <a:ea typeface="DM Sans"/>
                <a:cs typeface="DM Sans"/>
                <a:sym typeface="DM Sans"/>
              </a:rPr>
              <a:t>Desarrollar al menos 3 algoritmos de regresión para resolver el desafío</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5)</a:t>
            </a:r>
            <a:r>
              <a:rPr lang="es" sz="1350">
                <a:latin typeface="DM Sans"/>
                <a:ea typeface="DM Sans"/>
                <a:cs typeface="DM Sans"/>
                <a:sym typeface="DM Sans"/>
              </a:rPr>
              <a:t> Calcular métricas como RMSE, R2, MAE para cada modelo</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6)</a:t>
            </a:r>
            <a:r>
              <a:rPr lang="es" sz="1350">
                <a:latin typeface="DM Sans"/>
                <a:ea typeface="DM Sans"/>
                <a:cs typeface="DM Sans"/>
                <a:sym typeface="DM Sans"/>
              </a:rPr>
              <a:t> Implementar algún método de optimización de hiperparametros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7)</a:t>
            </a:r>
            <a:r>
              <a:rPr lang="es" sz="1350">
                <a:latin typeface="DM Sans"/>
                <a:ea typeface="DM Sans"/>
                <a:cs typeface="DM Sans"/>
                <a:sym typeface="DM Sans"/>
              </a:rPr>
              <a:t> Comparar distintos modelos creados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8) </a:t>
            </a:r>
            <a:r>
              <a:rPr lang="es" sz="1350">
                <a:latin typeface="DM Sans"/>
                <a:ea typeface="DM Sans"/>
                <a:cs typeface="DM Sans"/>
                <a:sym typeface="DM Sans"/>
              </a:rPr>
              <a:t>Seleccionar el mejor modelo justificando la decisión</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9)</a:t>
            </a:r>
            <a:r>
              <a:rPr lang="es" sz="1350">
                <a:latin typeface="DM Sans"/>
                <a:ea typeface="DM Sans"/>
                <a:cs typeface="DM Sans"/>
                <a:sym typeface="DM Sans"/>
              </a:rPr>
              <a:t> Debatir colaborativamente en el proceso</a:t>
            </a:r>
            <a:endParaRPr sz="1350">
              <a:latin typeface="DM Sans"/>
              <a:ea typeface="DM Sans"/>
              <a:cs typeface="DM Sans"/>
              <a:sym typeface="DM Sans"/>
            </a:endParaRPr>
          </a:p>
        </p:txBody>
      </p:sp>
      <p:sp>
        <p:nvSpPr>
          <p:cNvPr id="948" name="Google Shape;948;p1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949" name="Google Shape;949;p115"/>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55" name="Google Shape;955;p11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17"/>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700"/>
              <a:buFont typeface="Arial"/>
              <a:buNone/>
            </a:pPr>
            <a:r>
              <a:rPr b="1" i="0" lang="es" sz="3700" u="none" cap="none" strike="noStrike">
                <a:solidFill>
                  <a:schemeClr val="lt1"/>
                </a:solidFill>
                <a:latin typeface="DM Sans"/>
                <a:ea typeface="DM Sans"/>
                <a:cs typeface="DM Sans"/>
                <a:sym typeface="DM Sans"/>
              </a:rPr>
              <a:t>¡Lanzamos la</a:t>
            </a:r>
            <a:endParaRPr b="1" i="0" sz="3700" u="none" cap="none" strike="noStrike">
              <a:solidFill>
                <a:schemeClr val="lt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700"/>
              <a:buFont typeface="Arial"/>
              <a:buNone/>
            </a:pPr>
            <a:r>
              <a:rPr b="1" i="0" lang="es" sz="3700" u="none" cap="none" strike="noStrike">
                <a:solidFill>
                  <a:srgbClr val="EAFF6A"/>
                </a:solidFill>
                <a:latin typeface="DM Sans"/>
                <a:ea typeface="DM Sans"/>
                <a:cs typeface="DM Sans"/>
                <a:sym typeface="DM Sans"/>
              </a:rPr>
              <a:t>Bolsa de Empleos</a:t>
            </a:r>
            <a:r>
              <a:rPr b="1" i="0" lang="es" sz="3700" u="none" cap="none" strike="noStrike">
                <a:solidFill>
                  <a:schemeClr val="lt1"/>
                </a:solidFill>
                <a:latin typeface="DM Sans"/>
                <a:ea typeface="DM Sans"/>
                <a:cs typeface="DM Sans"/>
                <a:sym typeface="DM Sans"/>
              </a:rPr>
              <a:t>!</a:t>
            </a:r>
            <a:endParaRPr b="1" i="0" sz="3700" u="none" cap="none" strike="noStrike">
              <a:solidFill>
                <a:schemeClr val="lt1"/>
              </a:solidFill>
              <a:latin typeface="DM Sans"/>
              <a:ea typeface="DM Sans"/>
              <a:cs typeface="DM Sans"/>
              <a:sym typeface="DM Sans"/>
            </a:endParaRPr>
          </a:p>
        </p:txBody>
      </p:sp>
      <p:sp>
        <p:nvSpPr>
          <p:cNvPr id="962" name="Google Shape;962;p117"/>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Un espacio para seguir </a:t>
            </a:r>
            <a:r>
              <a:rPr b="1" i="0" lang="es" sz="1350" u="none" cap="none" strike="noStrike">
                <a:solidFill>
                  <a:schemeClr val="lt1"/>
                </a:solidFill>
                <a:latin typeface="DM Sans"/>
                <a:ea typeface="DM Sans"/>
                <a:cs typeface="DM Sans"/>
                <a:sym typeface="DM Sans"/>
              </a:rPr>
              <a:t>potenciando tu carrera</a:t>
            </a:r>
            <a:r>
              <a:rPr b="0" i="0" lang="es" sz="1350" u="none" cap="none" strike="noStrike">
                <a:solidFill>
                  <a:schemeClr val="lt1"/>
                </a:solidFill>
                <a:latin typeface="DM Sans"/>
                <a:ea typeface="DM Sans"/>
                <a:cs typeface="DM Sans"/>
                <a:sym typeface="DM Sans"/>
              </a:rPr>
              <a:t> y que tengas más </a:t>
            </a:r>
            <a:r>
              <a:rPr b="1" i="0" lang="es" sz="1350" u="none" cap="none" strike="noStrike">
                <a:solidFill>
                  <a:schemeClr val="lt1"/>
                </a:solidFill>
                <a:latin typeface="DM Sans"/>
                <a:ea typeface="DM Sans"/>
                <a:cs typeface="DM Sans"/>
                <a:sym typeface="DM Sans"/>
              </a:rPr>
              <a:t>oportunidades de inserción laboral</a:t>
            </a:r>
            <a:r>
              <a:rPr b="0" i="0" lang="es"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Podrás encontrar la </a:t>
            </a:r>
            <a:r>
              <a:rPr b="1" i="0" lang="es" sz="1350" u="none" cap="none" strike="noStrike">
                <a:solidFill>
                  <a:schemeClr val="lt1"/>
                </a:solidFill>
                <a:latin typeface="DM Sans"/>
                <a:ea typeface="DM Sans"/>
                <a:cs typeface="DM Sans"/>
                <a:sym typeface="DM Sans"/>
              </a:rPr>
              <a:t>Bolsa de Empleos </a:t>
            </a:r>
            <a:r>
              <a:rPr b="0" i="0" lang="es" sz="1350" u="none" cap="none" strike="noStrike">
                <a:solidFill>
                  <a:schemeClr val="lt1"/>
                </a:solidFill>
                <a:latin typeface="DM Sans"/>
                <a:ea typeface="DM Sans"/>
                <a:cs typeface="DM Sans"/>
                <a:sym typeface="DM Sans"/>
              </a:rPr>
              <a:t>en el menú izquierdo de la plataforma.</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rPr b="0" i="0" lang="es" sz="1350" u="none" cap="none" strike="noStrike">
                <a:solidFill>
                  <a:schemeClr val="lt1"/>
                </a:solidFill>
                <a:latin typeface="DM Sans"/>
                <a:ea typeface="DM Sans"/>
                <a:cs typeface="DM Sans"/>
                <a:sym typeface="DM Sans"/>
              </a:rPr>
              <a:t>Te invitamos a conocerla y ¡postularte a tu futuro trabajo!</a:t>
            </a:r>
            <a:endParaRPr b="0" i="0" sz="1350" u="none" cap="none" strike="noStrike">
              <a:solidFill>
                <a:schemeClr val="lt1"/>
              </a:solidFill>
              <a:latin typeface="DM Sans"/>
              <a:ea typeface="DM Sans"/>
              <a:cs typeface="DM Sans"/>
              <a:sym typeface="DM Sans"/>
            </a:endParaRPr>
          </a:p>
        </p:txBody>
      </p:sp>
      <p:pic>
        <p:nvPicPr>
          <p:cNvPr id="963" name="Google Shape;963;p117" title="&quot;nuevo&quot;"/>
          <p:cNvPicPr preferRelativeResize="0"/>
          <p:nvPr/>
        </p:nvPicPr>
        <p:blipFill rotWithShape="1">
          <a:blip r:embed="rId3">
            <a:alphaModFix/>
          </a:blip>
          <a:srcRect b="0" l="0" r="0" t="0"/>
          <a:stretch/>
        </p:blipFill>
        <p:spPr>
          <a:xfrm>
            <a:off x="2468088" y="477975"/>
            <a:ext cx="690294" cy="280800"/>
          </a:xfrm>
          <a:prstGeom prst="rect">
            <a:avLst/>
          </a:prstGeom>
          <a:noFill/>
          <a:ln>
            <a:noFill/>
          </a:ln>
        </p:spPr>
      </p:pic>
      <p:pic>
        <p:nvPicPr>
          <p:cNvPr id="964" name="Google Shape;964;p117"/>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965" name="Google Shape;965;p117"/>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nvGrpSpPr>
          <p:cNvPr id="966" name="Google Shape;966;p117"/>
          <p:cNvGrpSpPr/>
          <p:nvPr/>
        </p:nvGrpSpPr>
        <p:grpSpPr>
          <a:xfrm>
            <a:off x="2560438" y="3996550"/>
            <a:ext cx="1134384" cy="280804"/>
            <a:chOff x="2560438" y="3920350"/>
            <a:chExt cx="1134384" cy="280804"/>
          </a:xfrm>
        </p:grpSpPr>
        <p:pic>
          <p:nvPicPr>
            <p:cNvPr id="967" name="Google Shape;967;p117"/>
            <p:cNvPicPr preferRelativeResize="0"/>
            <p:nvPr/>
          </p:nvPicPr>
          <p:blipFill rotWithShape="1">
            <a:blip r:embed="rId5">
              <a:alphaModFix/>
            </a:blip>
            <a:srcRect b="0" l="0" r="0" t="0"/>
            <a:stretch/>
          </p:blipFill>
          <p:spPr>
            <a:xfrm>
              <a:off x="2560438" y="3920354"/>
              <a:ext cx="1134384" cy="280800"/>
            </a:xfrm>
            <a:prstGeom prst="rect">
              <a:avLst/>
            </a:prstGeom>
            <a:noFill/>
            <a:ln>
              <a:noFill/>
            </a:ln>
          </p:spPr>
        </p:pic>
        <p:sp>
          <p:nvSpPr>
            <p:cNvPr id="968" name="Google Shape;968;p117"/>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cap="none" strike="noStrike">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i="0" sz="1200" cap="none" strike="noStrike">
                <a:solidFill>
                  <a:schemeClr val="dk1"/>
                </a:solidFill>
                <a:latin typeface="DM Sans"/>
                <a:ea typeface="DM Sans"/>
                <a:cs typeface="DM Sans"/>
                <a:sym typeface="DM Sans"/>
              </a:endParaRPr>
            </a:p>
          </p:txBody>
        </p:sp>
      </p:grpSp>
      <p:cxnSp>
        <p:nvCxnSpPr>
          <p:cNvPr id="969" name="Google Shape;969;p117"/>
          <p:cNvCxnSpPr/>
          <p:nvPr/>
        </p:nvCxnSpPr>
        <p:spPr>
          <a:xfrm rot="10800000">
            <a:off x="2014413" y="2829100"/>
            <a:ext cx="269700" cy="1500"/>
          </a:xfrm>
          <a:prstGeom prst="straightConnector1">
            <a:avLst/>
          </a:prstGeom>
          <a:noFill/>
          <a:ln cap="flat" cmpd="sng" w="9525">
            <a:solidFill>
              <a:schemeClr val="lt1"/>
            </a:solidFill>
            <a:prstDash val="solid"/>
            <a:round/>
            <a:headEnd len="sm" w="sm" type="none"/>
            <a:tailEnd len="med" w="med" type="stealth"/>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8"/>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Proyecto final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980" name="Google Shape;980;p11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1" name="Google Shape;981;p11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2" name="Google Shape;982;p119"/>
          <p:cNvSpPr txBox="1"/>
          <p:nvPr/>
        </p:nvSpPr>
        <p:spPr>
          <a:xfrm>
            <a:off x="561900" y="1470575"/>
            <a:ext cx="49245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Proyecto Final se construye a partir de los </a:t>
            </a:r>
            <a:r>
              <a:rPr b="1" lang="es" sz="1350">
                <a:solidFill>
                  <a:schemeClr val="dk1"/>
                </a:solidFill>
                <a:latin typeface="DM Sans"/>
                <a:ea typeface="DM Sans"/>
                <a:cs typeface="DM Sans"/>
                <a:sym typeface="DM Sans"/>
              </a:rPr>
              <a:t>desafíos</a:t>
            </a:r>
            <a:r>
              <a:rPr lang="es" sz="1350">
                <a:solidFill>
                  <a:schemeClr val="dk1"/>
                </a:solidFill>
                <a:latin typeface="DM Sans"/>
                <a:ea typeface="DM Sans"/>
                <a:cs typeface="DM Sans"/>
                <a:sym typeface="DM Sans"/>
              </a:rPr>
              <a:t> que se realizan clase a clase. Se va creando a medida que el estudiante sube los desafíos entregables a nuestra plataforma y recibe la respectiva retroalimentación.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objetivo es que con el trabajo en duplas pueda utilizar su Proyecto Final como parte de su portafolio personal.</a:t>
            </a:r>
            <a:endParaRPr sz="1350">
              <a:solidFill>
                <a:schemeClr val="dk1"/>
              </a:solidFill>
              <a:highlight>
                <a:schemeClr val="lt1"/>
              </a:highlight>
              <a:latin typeface="DM Sans"/>
              <a:ea typeface="DM Sans"/>
              <a:cs typeface="DM Sans"/>
              <a:sym typeface="DM Sans"/>
            </a:endParaRPr>
          </a:p>
        </p:txBody>
      </p:sp>
      <p:pic>
        <p:nvPicPr>
          <p:cNvPr id="983" name="Google Shape;983;p119"/>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984" name="Google Shape;984;p119"/>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990" name="Google Shape;990;p12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1" name="Google Shape;991;p12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2" name="Google Shape;992;p120"/>
          <p:cNvSpPr txBox="1"/>
          <p:nvPr/>
        </p:nvSpPr>
        <p:spPr>
          <a:xfrm>
            <a:off x="561900" y="1566225"/>
            <a:ext cx="49245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Contarás con 20 días, una vez finalizado tu curso, para entregar tu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en la plataforma.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¡Atento/a!</a:t>
            </a:r>
            <a:r>
              <a:rPr lang="es" sz="1350">
                <a:solidFill>
                  <a:schemeClr val="dk1"/>
                </a:solidFill>
                <a:latin typeface="DM Sans"/>
                <a:ea typeface="DM Sans"/>
                <a:cs typeface="DM Sans"/>
                <a:sym typeface="DM Sans"/>
              </a:rPr>
              <a:t>  Pasados esos días el botón se inhabilitará. </a:t>
            </a:r>
            <a:endParaRPr sz="1350">
              <a:solidFill>
                <a:schemeClr val="dk1"/>
              </a:solidFill>
              <a:latin typeface="DM Sans"/>
              <a:ea typeface="DM Sans"/>
              <a:cs typeface="DM Sans"/>
              <a:sym typeface="DM Sans"/>
            </a:endParaRPr>
          </a:p>
        </p:txBody>
      </p:sp>
      <p:pic>
        <p:nvPicPr>
          <p:cNvPr id="993" name="Google Shape;993;p120"/>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994" name="Google Shape;994;p120"/>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grpSp>
        <p:nvGrpSpPr>
          <p:cNvPr id="999" name="Google Shape;999;p121"/>
          <p:cNvGrpSpPr/>
          <p:nvPr/>
        </p:nvGrpSpPr>
        <p:grpSpPr>
          <a:xfrm>
            <a:off x="4202551" y="905623"/>
            <a:ext cx="738900" cy="738900"/>
            <a:chOff x="7208351" y="2467173"/>
            <a:chExt cx="738900" cy="738900"/>
          </a:xfrm>
        </p:grpSpPr>
        <p:sp>
          <p:nvSpPr>
            <p:cNvPr id="1000" name="Google Shape;1000;p12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1" name="Google Shape;1001;p121"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002" name="Google Shape;1002;p121"/>
          <p:cNvSpPr txBox="1"/>
          <p:nvPr/>
        </p:nvSpPr>
        <p:spPr>
          <a:xfrm>
            <a:off x="471775" y="1648200"/>
            <a:ext cx="80085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Entrenamiento y optimización de Modelos de Machine Learning</a:t>
            </a:r>
            <a:endParaRPr b="1" i="0" sz="3800" u="none" cap="none" strike="noStrike">
              <a:solidFill>
                <a:schemeClr val="dk1"/>
              </a:solidFill>
              <a:latin typeface="DM Sans"/>
              <a:ea typeface="DM Sans"/>
              <a:cs typeface="DM Sans"/>
              <a:sym typeface="DM Sans"/>
            </a:endParaRPr>
          </a:p>
        </p:txBody>
      </p:sp>
      <p:sp>
        <p:nvSpPr>
          <p:cNvPr id="1003" name="Google Shape;1003;p121"/>
          <p:cNvSpPr txBox="1"/>
          <p:nvPr/>
        </p:nvSpPr>
        <p:spPr>
          <a:xfrm>
            <a:off x="452550" y="2885700"/>
            <a:ext cx="82389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1600">
                <a:solidFill>
                  <a:srgbClr val="999999"/>
                </a:solidFill>
                <a:latin typeface="DM Sans"/>
                <a:ea typeface="DM Sans"/>
                <a:cs typeface="DM Sans"/>
                <a:sym typeface="DM Sans"/>
              </a:rPr>
              <a:t>Deberás entregar tu </a:t>
            </a:r>
            <a:r>
              <a:rPr b="1" lang="es" sz="1600">
                <a:solidFill>
                  <a:srgbClr val="999999"/>
                </a:solidFill>
                <a:latin typeface="DM Sans"/>
                <a:ea typeface="DM Sans"/>
                <a:cs typeface="DM Sans"/>
                <a:sym typeface="DM Sans"/>
              </a:rPr>
              <a:t>Proyecto Final. </a:t>
            </a:r>
            <a:r>
              <a:rPr lang="es" sz="1600">
                <a:solidFill>
                  <a:srgbClr val="999999"/>
                </a:solidFill>
                <a:latin typeface="DM Sans"/>
                <a:ea typeface="DM Sans"/>
                <a:cs typeface="DM Sans"/>
                <a:sym typeface="DM Sans"/>
              </a:rPr>
              <a:t>Entrenarás y optimizarás diversos modelos de Machine Learning para resolver una problemática específica, detectada en la instancia de entrega anterior. El objetivo es que puedan utilizar modelos de ML para resolver el problema de una industria o negocio</a:t>
            </a:r>
            <a:endParaRPr i="0" sz="1600" u="none" cap="none" strike="noStrike">
              <a:solidFill>
                <a:srgbClr val="9E9E9E"/>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122"/>
          <p:cNvGrpSpPr/>
          <p:nvPr/>
        </p:nvGrpSpPr>
        <p:grpSpPr>
          <a:xfrm>
            <a:off x="457359" y="468298"/>
            <a:ext cx="431074" cy="431074"/>
            <a:chOff x="7208351" y="2467173"/>
            <a:chExt cx="738900" cy="738900"/>
          </a:xfrm>
        </p:grpSpPr>
        <p:sp>
          <p:nvSpPr>
            <p:cNvPr id="1009" name="Google Shape;1009;p1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0" name="Google Shape;1010;p122"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011" name="Google Shape;1011;p122"/>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1012" name="Google Shape;1012;p12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013" name="Google Shape;1013;p12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014" name="Google Shape;1014;p12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22"/>
          <p:cNvSpPr txBox="1"/>
          <p:nvPr/>
        </p:nvSpPr>
        <p:spPr>
          <a:xfrm>
            <a:off x="457350" y="1749900"/>
            <a:ext cx="79569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modelos de Machine Learning para resolver un problema de una industria o negocio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Retomar el trabajo realizado en la segunda pre entrega, sumando el trabajo con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Modelar la situación como un problema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Entrenar modelos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ingeniería de atributos y normalización/estandarización de variables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Seleccionar el modelo con mejor performance</a:t>
            </a:r>
            <a:endParaRPr sz="1350">
              <a:solidFill>
                <a:srgbClr val="999999"/>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grpSp>
        <p:nvGrpSpPr>
          <p:cNvPr id="1020" name="Google Shape;1020;p123"/>
          <p:cNvGrpSpPr/>
          <p:nvPr/>
        </p:nvGrpSpPr>
        <p:grpSpPr>
          <a:xfrm>
            <a:off x="457359" y="468298"/>
            <a:ext cx="431074" cy="431074"/>
            <a:chOff x="7208351" y="2467173"/>
            <a:chExt cx="738900" cy="738900"/>
          </a:xfrm>
        </p:grpSpPr>
        <p:sp>
          <p:nvSpPr>
            <p:cNvPr id="1021" name="Google Shape;1021;p12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2" name="Google Shape;1022;p123"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1023" name="Google Shape;1023;p12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024" name="Google Shape;1024;p12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025" name="Google Shape;1025;p123"/>
          <p:cNvSpPr txBox="1"/>
          <p:nvPr/>
        </p:nvSpPr>
        <p:spPr>
          <a:xfrm>
            <a:off x="457350" y="1749900"/>
            <a:ext cx="7956900" cy="250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Requisitos base</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0" i="0" lang="es" sz="1000" u="none" cap="none" strike="noStrike">
                <a:solidFill>
                  <a:srgbClr val="999999"/>
                </a:solidFill>
                <a:latin typeface="DM Sans"/>
                <a:ea typeface="DM Sans"/>
                <a:cs typeface="DM Sans"/>
                <a:sym typeface="DM Sans"/>
              </a:rPr>
              <a:t>Un Notebook (Colab o Jupyter) que debe contener:</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Abstracto con motivación y audiencia:  </a:t>
            </a:r>
            <a:r>
              <a:rPr b="0" i="0" lang="es" sz="1000" u="none" cap="none" strike="noStrike">
                <a:solidFill>
                  <a:srgbClr val="999999"/>
                </a:solidFill>
                <a:latin typeface="DM Sans"/>
                <a:ea typeface="DM Sans"/>
                <a:cs typeface="DM Sans"/>
                <a:sym typeface="DM Sans"/>
              </a:rPr>
              <a:t>Descripción de alto nivel de lo que motiva a analizar los datos elegidos y audiencia que se podría beneficiar de este análisis.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Preguntas/Problema que buscamos resolver:</a:t>
            </a:r>
            <a:r>
              <a:rPr b="0" i="0" lang="es" sz="1000" u="none" cap="none" strike="noStrike">
                <a:solidFill>
                  <a:srgbClr val="999999"/>
                </a:solidFill>
                <a:latin typeface="DM Sans"/>
                <a:ea typeface="DM Sans"/>
                <a:cs typeface="DM Sans"/>
                <a:sym typeface="DM Sans"/>
              </a:rPr>
              <a:t> Si bien puede haber más de una problemática a resolver, la problemática principal debe encuadrarse como un problema de clasificación o regresión.</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Breve Análisis Exploratorio de Datos (EDA): </a:t>
            </a:r>
            <a:r>
              <a:rPr b="0" i="0" lang="es" sz="1000" u="none" cap="none" strike="noStrike">
                <a:solidFill>
                  <a:srgbClr val="999999"/>
                </a:solidFill>
                <a:latin typeface="DM Sans"/>
                <a:ea typeface="DM Sans"/>
                <a:cs typeface="DM Sans"/>
                <a:sym typeface="DM Sans"/>
              </a:rPr>
              <a:t>Análisis descriptivo de los datos mediante visualizaciones y herramientas estadísticas, análisis de valores faltantes.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Ingeniería de atributos: </a:t>
            </a:r>
            <a:r>
              <a:rPr b="0" i="0" lang="es" sz="1000" u="none" cap="none" strike="noStrike">
                <a:solidFill>
                  <a:srgbClr val="999999"/>
                </a:solidFill>
                <a:latin typeface="DM Sans"/>
                <a:ea typeface="DM Sans"/>
                <a:cs typeface="DM Sans"/>
                <a:sym typeface="DM Sans"/>
              </a:rPr>
              <a:t>Creación de nuevas variables, transformación de variables existentes (i.e normalización de variables, encoding,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Entrenamiento y Testeo: </a:t>
            </a:r>
            <a:r>
              <a:rPr b="0" i="0" lang="es" sz="1000" u="none" cap="none" strike="noStrike">
                <a:solidFill>
                  <a:srgbClr val="999999"/>
                </a:solidFill>
                <a:latin typeface="DM Sans"/>
                <a:ea typeface="DM Sans"/>
                <a:cs typeface="DM Sans"/>
                <a:sym typeface="DM Sans"/>
              </a:rPr>
              <a:t>Entrenamiento y testeo de al menos 2 modelos distintos de Machine Learning utilizando algún método de validación cruzada.</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Optimización: </a:t>
            </a:r>
            <a:r>
              <a:rPr b="0" i="0" lang="es" sz="1000" u="none" cap="none" strike="noStrike">
                <a:solidFill>
                  <a:srgbClr val="999999"/>
                </a:solidFill>
                <a:latin typeface="DM Sans"/>
                <a:ea typeface="DM Sans"/>
                <a:cs typeface="DM Sans"/>
                <a:sym typeface="DM Sans"/>
              </a:rPr>
              <a:t>Utilizar alguna técnica de optimización de hiperparámetros (e.g gridsearch, randomizedsearch,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Selección de modelos:</a:t>
            </a:r>
            <a:r>
              <a:rPr b="0" i="0" lang="es" sz="1000" u="none" cap="none" strike="noStrike">
                <a:solidFill>
                  <a:srgbClr val="999999"/>
                </a:solidFill>
                <a:latin typeface="DM Sans"/>
                <a:ea typeface="DM Sans"/>
                <a:cs typeface="DM Sans"/>
                <a:sym typeface="DM Sans"/>
              </a:rPr>
              <a:t> utilizar las métricas apropiadas para la selección del mejor modelo (e.g AUC, MSE, etc.)</a:t>
            </a:r>
            <a:endParaRPr b="0" i="0" sz="1350" u="none" cap="none" strike="noStrike">
              <a:solidFill>
                <a:srgbClr val="999999"/>
              </a:solidFill>
              <a:latin typeface="DM Sans"/>
              <a:ea typeface="DM Sans"/>
              <a:cs typeface="DM Sans"/>
              <a:sym typeface="DM Sans"/>
            </a:endParaRPr>
          </a:p>
        </p:txBody>
      </p:sp>
      <p:sp>
        <p:nvSpPr>
          <p:cNvPr id="1026" name="Google Shape;1026;p12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23"/>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grpSp>
        <p:nvGrpSpPr>
          <p:cNvPr id="1032" name="Google Shape;1032;p124"/>
          <p:cNvGrpSpPr/>
          <p:nvPr/>
        </p:nvGrpSpPr>
        <p:grpSpPr>
          <a:xfrm>
            <a:off x="457359" y="468298"/>
            <a:ext cx="431074" cy="431074"/>
            <a:chOff x="7208351" y="2467173"/>
            <a:chExt cx="738900" cy="738900"/>
          </a:xfrm>
        </p:grpSpPr>
        <p:sp>
          <p:nvSpPr>
            <p:cNvPr id="1033" name="Google Shape;1033;p12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4" name="Google Shape;1034;p12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035" name="Google Shape;1035;p124"/>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1036" name="Google Shape;1036;p12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037" name="Google Shape;1037;p12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038" name="Google Shape;1038;p124"/>
          <p:cNvSpPr txBox="1"/>
          <p:nvPr/>
        </p:nvSpPr>
        <p:spPr>
          <a:xfrm>
            <a:off x="457350" y="1749900"/>
            <a:ext cx="7956900" cy="15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Piezas sugeridas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Librerías:</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numpy - pandas - matplotlib - sklearn - xgboost - shap</a:t>
            </a:r>
            <a:endParaRPr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80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Claridad de código:</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Estructura - Markdown - </a:t>
            </a:r>
            <a:r>
              <a:rPr b="0" i="0" lang="es" sz="1350" u="none" cap="none" strike="noStrike">
                <a:solidFill>
                  <a:srgbClr val="999999"/>
                </a:solidFill>
                <a:latin typeface="DM Sans"/>
                <a:ea typeface="DM Sans"/>
                <a:cs typeface="DM Sans"/>
                <a:sym typeface="DM Sans"/>
              </a:rPr>
              <a:t>Comentar</a:t>
            </a:r>
            <a:r>
              <a:rPr lang="es" sz="1350">
                <a:solidFill>
                  <a:srgbClr val="999999"/>
                </a:solidFill>
                <a:latin typeface="DM Sans"/>
                <a:ea typeface="DM Sans"/>
                <a:cs typeface="DM Sans"/>
                <a:sym typeface="DM Sans"/>
              </a:rPr>
              <a:t>i</a:t>
            </a:r>
            <a:r>
              <a:rPr b="0" i="0" lang="es" sz="1350" u="none" cap="none" strike="noStrike">
                <a:solidFill>
                  <a:srgbClr val="999999"/>
                </a:solidFill>
                <a:latin typeface="DM Sans"/>
                <a:ea typeface="DM Sans"/>
                <a:cs typeface="DM Sans"/>
                <a:sym typeface="DM Sans"/>
              </a:rPr>
              <a:t>os</a:t>
            </a:r>
            <a:endParaRPr b="0" i="0" sz="1350" u="none" cap="none" strike="noStrike">
              <a:solidFill>
                <a:srgbClr val="999999"/>
              </a:solidFill>
              <a:latin typeface="DM Sans"/>
              <a:ea typeface="DM Sans"/>
              <a:cs typeface="DM Sans"/>
              <a:sym typeface="DM Sans"/>
            </a:endParaRPr>
          </a:p>
        </p:txBody>
      </p:sp>
      <p:sp>
        <p:nvSpPr>
          <p:cNvPr id="1039" name="Google Shape;1039;p12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24"/>
          <p:cNvSpPr txBox="1"/>
          <p:nvPr/>
        </p:nvSpPr>
        <p:spPr>
          <a:xfrm>
            <a:off x="501450" y="3355788"/>
            <a:ext cx="7956900" cy="125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Modelo de Proyecto final</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Ejemplo proyecto final</a:t>
            </a:r>
            <a:endParaRPr b="1" sz="1350">
              <a:solidFill>
                <a:srgbClr val="83AEFB"/>
              </a:solidFill>
              <a:latin typeface="DM Sans"/>
              <a:ea typeface="DM Sans"/>
              <a:cs typeface="DM Sans"/>
              <a:sym typeface="DM Sans"/>
            </a:endParaRPr>
          </a:p>
          <a:p>
            <a:pPr indent="0" lvl="0" marL="0" rtl="0" algn="l">
              <a:spcBef>
                <a:spcPts val="800"/>
              </a:spcBef>
              <a:spcAft>
                <a:spcPts val="0"/>
              </a:spcAft>
              <a:buNone/>
            </a:pPr>
            <a:r>
              <a:rPr b="1" lang="es"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 sz="1250" u="sng">
                <a:solidFill>
                  <a:srgbClr val="83AEFB"/>
                </a:solidFill>
                <a:latin typeface="DM Sans"/>
                <a:ea typeface="DM Sans"/>
                <a:cs typeface="DM Sans"/>
                <a:sym typeface="DM Sans"/>
                <a:hlinkClick r:id="rId6">
                  <a:extLst>
                    <a:ext uri="{A12FA001-AC4F-418D-AE19-62706E023703}">
                      <ahyp:hlinkClr val="tx"/>
                    </a:ext>
                  </a:extLst>
                </a:hlinkClick>
              </a:rPr>
              <a:t>¡Click aquí!</a:t>
            </a:r>
            <a:endParaRPr b="1" sz="1350">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